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79" r:id="rId3"/>
    <p:sldId id="257" r:id="rId4"/>
    <p:sldId id="303" r:id="rId5"/>
    <p:sldId id="342" r:id="rId6"/>
    <p:sldId id="305" r:id="rId7"/>
    <p:sldId id="280" r:id="rId8"/>
    <p:sldId id="282" r:id="rId9"/>
    <p:sldId id="260" r:id="rId10"/>
    <p:sldId id="264" r:id="rId11"/>
    <p:sldId id="262" r:id="rId12"/>
    <p:sldId id="325" r:id="rId13"/>
    <p:sldId id="331" r:id="rId14"/>
    <p:sldId id="300" r:id="rId15"/>
    <p:sldId id="281" r:id="rId16"/>
    <p:sldId id="258" r:id="rId17"/>
    <p:sldId id="340" r:id="rId18"/>
    <p:sldId id="327" r:id="rId19"/>
    <p:sldId id="328" r:id="rId20"/>
    <p:sldId id="339" r:id="rId21"/>
    <p:sldId id="330" r:id="rId22"/>
    <p:sldId id="332" r:id="rId23"/>
    <p:sldId id="34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1" autoAdjust="0"/>
    <p:restoredTop sz="94384" autoAdjust="0"/>
  </p:normalViewPr>
  <p:slideViewPr>
    <p:cSldViewPr snapToGrid="0">
      <p:cViewPr>
        <p:scale>
          <a:sx n="70" d="100"/>
          <a:sy n="70" d="100"/>
        </p:scale>
        <p:origin x="702"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t>4/27/2021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t>4/27/2021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4/27/2021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3A1C593-65D0-4073-BCC9-577B9352EA97}" type="datetimeFigureOut">
              <a:rPr lang="en-US" smtClean="0"/>
              <a:t>4/27/2021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72244" y="495499"/>
            <a:ext cx="9047512" cy="1513912"/>
          </a:xfrm>
        </p:spPr>
        <p:txBody>
          <a:bodyPr anchor="ctr"/>
          <a:lstStyle/>
          <a:p>
            <a:pPr marL="0" marR="0" lvl="0" indent="0" algn="ctr" defTabSz="457200" rtl="0" eaLnBrk="1" fontAlgn="auto" latinLnBrk="0" hangingPunct="1">
              <a:lnSpc>
                <a:spcPct val="100000"/>
              </a:lnSpc>
              <a:spcBef>
                <a:spcPts val="1000"/>
              </a:spcBef>
              <a:spcAft>
                <a:spcPts val="0"/>
              </a:spcAft>
              <a:tabLst/>
              <a:defRPr/>
            </a:pPr>
            <a:r>
              <a:rPr kumimoji="0" lang="en-US" sz="40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SONA COLLEGE OF TECHNOLOGY</a:t>
            </a:r>
            <a:br>
              <a:rPr kumimoji="0" lang="en-US" sz="2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r>
              <a:rPr kumimoji="0" lang="en-US" sz="2500" b="0" i="0" u="none" strike="noStrike" kern="1200" cap="none" spc="0" normalizeH="0" baseline="0" noProof="0" dirty="0" err="1">
                <a:ln>
                  <a:noFill/>
                </a:ln>
                <a:solidFill>
                  <a:prstClr val="black"/>
                </a:solidFill>
                <a:effectLst/>
                <a:uLnTx/>
                <a:uFillTx/>
                <a:latin typeface="Times New Roman" panose="02020603050405020304" pitchFamily="18" charset="0"/>
                <a:ea typeface="+mn-ea"/>
                <a:cs typeface="Times New Roman" panose="02020603050405020304" pitchFamily="18" charset="0"/>
              </a:rPr>
              <a:t>Departmant</a:t>
            </a:r>
            <a:r>
              <a:rPr kumimoji="0" lang="en-US" sz="25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of Electrical and Electronics Engineering</a:t>
            </a:r>
            <a:br>
              <a:rPr kumimoji="0" lang="en-US" sz="25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r>
              <a:rPr kumimoji="0" lang="en-US" sz="25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U15EE801R Project Work (2020-21)</a:t>
            </a:r>
            <a:br>
              <a:rPr kumimoji="0" lang="en-US" sz="21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br>
            <a:endParaRPr lang="en-US" sz="4000" b="1" dirty="0">
              <a:solidFill>
                <a:schemeClr val="tx1"/>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091822" y="1641911"/>
            <a:ext cx="10031104" cy="4720590"/>
          </a:xfrm>
        </p:spPr>
        <p:txBody>
          <a:bodyPr>
            <a:normAutofit fontScale="97500" lnSpcReduction="10000"/>
          </a:bodyPr>
          <a:lstStyle/>
          <a:p>
            <a:pPr algn="ctr"/>
            <a:endParaRPr lang="en-US" sz="2300" dirty="0">
              <a:solidFill>
                <a:schemeClr val="tx1"/>
              </a:solidFill>
              <a:latin typeface="Times New Roman" panose="02020603050405020304" pitchFamily="18" charset="0"/>
              <a:cs typeface="Times New Roman" panose="02020603050405020304" pitchFamily="18" charset="0"/>
            </a:endParaRPr>
          </a:p>
          <a:p>
            <a:pPr algn="l"/>
            <a:r>
              <a:rPr lang="en-US" sz="2500" dirty="0">
                <a:solidFill>
                  <a:schemeClr val="tx1"/>
                </a:solidFill>
                <a:latin typeface="Times New Roman" panose="02020603050405020304" pitchFamily="18" charset="0"/>
                <a:cs typeface="Times New Roman" panose="02020603050405020304" pitchFamily="18" charset="0"/>
              </a:rPr>
              <a:t>Team Number    : 33</a:t>
            </a:r>
          </a:p>
          <a:p>
            <a:pPr algn="just"/>
            <a:r>
              <a:rPr lang="en-US" sz="2500" dirty="0">
                <a:solidFill>
                  <a:schemeClr val="tx1"/>
                </a:solidFill>
                <a:latin typeface="Times New Roman" panose="02020603050405020304" pitchFamily="18" charset="0"/>
                <a:cs typeface="Times New Roman" panose="02020603050405020304" pitchFamily="18" charset="0"/>
              </a:rPr>
              <a:t>Project Title	   : Water Quality Monitoring System Using IOT</a:t>
            </a:r>
          </a:p>
          <a:p>
            <a:pPr algn="l"/>
            <a:r>
              <a:rPr lang="en-US" sz="2500" dirty="0">
                <a:solidFill>
                  <a:schemeClr val="tx1"/>
                </a:solidFill>
                <a:latin typeface="Times New Roman" panose="02020603050405020304" pitchFamily="18" charset="0"/>
                <a:cs typeface="Times New Roman" panose="02020603050405020304" pitchFamily="18" charset="0"/>
              </a:rPr>
              <a:t>Team Supervisor: </a:t>
            </a:r>
            <a:r>
              <a:rPr lang="en-US" sz="2500" dirty="0" err="1">
                <a:solidFill>
                  <a:schemeClr val="tx1"/>
                </a:solidFill>
                <a:latin typeface="Times New Roman" panose="02020603050405020304" pitchFamily="18" charset="0"/>
                <a:cs typeface="Times New Roman" panose="02020603050405020304" pitchFamily="18" charset="0"/>
              </a:rPr>
              <a:t>Dr.R.Shivakumar</a:t>
            </a:r>
            <a:r>
              <a:rPr lang="en-US" sz="2500" dirty="0">
                <a:solidFill>
                  <a:schemeClr val="tx1"/>
                </a:solidFill>
                <a:latin typeface="Times New Roman" panose="02020603050405020304" pitchFamily="18" charset="0"/>
                <a:cs typeface="Times New Roman" panose="02020603050405020304" pitchFamily="18" charset="0"/>
              </a:rPr>
              <a:t>,</a:t>
            </a:r>
            <a:r>
              <a:rPr lang="en-IN" sz="1800" b="1" dirty="0">
                <a:effectLst/>
                <a:latin typeface="Times New Roman" panose="02020603050405020304" pitchFamily="18" charset="0"/>
                <a:ea typeface="Calibri" panose="020F0502020204030204" pitchFamily="34" charset="0"/>
              </a:rPr>
              <a:t> </a:t>
            </a:r>
            <a:r>
              <a:rPr lang="en-IN" sz="2500" dirty="0">
                <a:solidFill>
                  <a:schemeClr val="tx1"/>
                </a:solidFill>
                <a:effectLst/>
                <a:latin typeface="Times New Roman" panose="02020603050405020304" pitchFamily="18" charset="0"/>
                <a:ea typeface="Calibri" panose="020F0502020204030204" pitchFamily="34" charset="0"/>
              </a:rPr>
              <a:t>ME.,</a:t>
            </a:r>
            <a:r>
              <a:rPr lang="en-IN" sz="2500" dirty="0" err="1">
                <a:solidFill>
                  <a:schemeClr val="tx1"/>
                </a:solidFill>
                <a:effectLst/>
                <a:latin typeface="Times New Roman" panose="02020603050405020304" pitchFamily="18" charset="0"/>
                <a:ea typeface="Calibri" panose="020F0502020204030204" pitchFamily="34" charset="0"/>
              </a:rPr>
              <a:t>Ph.d</a:t>
            </a:r>
            <a:r>
              <a:rPr lang="en-IN" sz="2300" dirty="0">
                <a:solidFill>
                  <a:schemeClr val="tx1"/>
                </a:solidFill>
                <a:effectLst/>
                <a:latin typeface="Times New Roman" panose="02020603050405020304" pitchFamily="18" charset="0"/>
                <a:ea typeface="Calibri" panose="020F0502020204030204" pitchFamily="34" charset="0"/>
              </a:rPr>
              <a:t>.,</a:t>
            </a:r>
            <a:endParaRPr lang="en-US" sz="2300" dirty="0">
              <a:solidFill>
                <a:schemeClr val="tx1"/>
              </a:solidFill>
              <a:latin typeface="Times New Roman" panose="02020603050405020304" pitchFamily="18" charset="0"/>
              <a:cs typeface="Times New Roman" panose="02020603050405020304" pitchFamily="18" charset="0"/>
            </a:endParaRPr>
          </a:p>
          <a:p>
            <a:pPr algn="l"/>
            <a:r>
              <a:rPr lang="en-US" sz="2500" dirty="0">
                <a:solidFill>
                  <a:schemeClr val="tx1"/>
                </a:solidFill>
                <a:latin typeface="Times New Roman" panose="02020603050405020304" pitchFamily="18" charset="0"/>
                <a:cs typeface="Times New Roman" panose="02020603050405020304" pitchFamily="18" charset="0"/>
              </a:rPr>
              <a:t>Team Members  :</a:t>
            </a:r>
          </a:p>
          <a:p>
            <a:pPr algn="l"/>
            <a:r>
              <a:rPr lang="en-US" sz="2500" dirty="0">
                <a:solidFill>
                  <a:schemeClr val="tx1"/>
                </a:solidFill>
                <a:latin typeface="Times New Roman" panose="02020603050405020304" pitchFamily="18" charset="0"/>
                <a:cs typeface="Times New Roman" panose="02020603050405020304" pitchFamily="18" charset="0"/>
              </a:rPr>
              <a:t>                                Gokulprasanth            - 1517104705</a:t>
            </a:r>
          </a:p>
          <a:p>
            <a:pPr algn="l"/>
            <a:r>
              <a:rPr lang="en-US" sz="2500" dirty="0">
                <a:solidFill>
                  <a:schemeClr val="tx1"/>
                </a:solidFill>
                <a:latin typeface="Times New Roman" panose="02020603050405020304" pitchFamily="18" charset="0"/>
                <a:cs typeface="Times New Roman" panose="02020603050405020304" pitchFamily="18" charset="0"/>
              </a:rPr>
              <a:t>                                </a:t>
            </a:r>
            <a:r>
              <a:rPr lang="en-US" sz="2500" dirty="0" err="1">
                <a:solidFill>
                  <a:schemeClr val="tx1"/>
                </a:solidFill>
                <a:latin typeface="Times New Roman" panose="02020603050405020304" pitchFamily="18" charset="0"/>
                <a:cs typeface="Times New Roman" panose="02020603050405020304" pitchFamily="18" charset="0"/>
              </a:rPr>
              <a:t>Kavihasan</a:t>
            </a:r>
            <a:r>
              <a:rPr lang="en-US" sz="2500" dirty="0">
                <a:solidFill>
                  <a:schemeClr val="tx1"/>
                </a:solidFill>
                <a:latin typeface="Times New Roman" panose="02020603050405020304" pitchFamily="18" charset="0"/>
                <a:cs typeface="Times New Roman" panose="02020603050405020304" pitchFamily="18" charset="0"/>
              </a:rPr>
              <a:t> S               - 1517104711</a:t>
            </a:r>
          </a:p>
          <a:p>
            <a:pPr algn="l"/>
            <a:r>
              <a:rPr lang="en-US" sz="2500" dirty="0">
                <a:solidFill>
                  <a:schemeClr val="tx1"/>
                </a:solidFill>
                <a:latin typeface="Times New Roman" panose="02020603050405020304" pitchFamily="18" charset="0"/>
                <a:cs typeface="Times New Roman" panose="02020603050405020304" pitchFamily="18" charset="0"/>
              </a:rPr>
              <a:t>                                Lokesh P K                - 1517104712</a:t>
            </a:r>
          </a:p>
          <a:p>
            <a:pPr algn="l"/>
            <a:r>
              <a:rPr lang="en-US" sz="2300" dirty="0">
                <a:solidFill>
                  <a:schemeClr val="tx1"/>
                </a:solidFill>
                <a:latin typeface="Times New Roman" panose="02020603050405020304" pitchFamily="18" charset="0"/>
                <a:cs typeface="Times New Roman" panose="02020603050405020304" pitchFamily="18" charset="0"/>
              </a:rPr>
              <a:t>                   </a:t>
            </a:r>
          </a:p>
          <a:p>
            <a:pPr algn="l"/>
            <a:r>
              <a:rPr kumimoji="0" lang="en-US" sz="2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Date: 29.04.2021</a:t>
            </a:r>
            <a:r>
              <a:rPr lang="en-US" sz="2300" dirty="0">
                <a:solidFill>
                  <a:schemeClr val="tx1"/>
                </a:solidFill>
                <a:latin typeface="Times New Roman" panose="02020603050405020304" pitchFamily="18" charset="0"/>
                <a:cs typeface="Times New Roman" panose="02020603050405020304" pitchFamily="18" charset="0"/>
              </a:rPr>
              <a:t>                                       </a:t>
            </a:r>
          </a:p>
          <a:p>
            <a:pPr algn="l"/>
            <a:endParaRPr lang="en-US" sz="2300" dirty="0">
              <a:solidFill>
                <a:schemeClr val="tx1"/>
              </a:solidFill>
              <a:latin typeface="Calibri" panose="020F0502020204030204" charset="0"/>
              <a:cs typeface="Calibri" panose="020F050202020403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7666" y="83569"/>
            <a:ext cx="8596668" cy="938213"/>
          </a:xfrm>
        </p:spPr>
        <p:txBody>
          <a:bodyPr/>
          <a:lstStyle/>
          <a:p>
            <a:pPr algn="ctr"/>
            <a:r>
              <a:rPr lang="en-US" dirty="0">
                <a:solidFill>
                  <a:schemeClr val="tx1"/>
                </a:solidFill>
                <a:latin typeface="Times New Roman" panose="02020603050405020304" pitchFamily="18" charset="0"/>
                <a:cs typeface="Times New Roman" panose="02020603050405020304" pitchFamily="18" charset="0"/>
              </a:rPr>
              <a:t>Arduino UNO</a:t>
            </a:r>
          </a:p>
        </p:txBody>
      </p:sp>
      <p:sp>
        <p:nvSpPr>
          <p:cNvPr id="3" name="Content Placeholder 2"/>
          <p:cNvSpPr>
            <a:spLocks noGrp="1"/>
          </p:cNvSpPr>
          <p:nvPr>
            <p:ph idx="1"/>
          </p:nvPr>
        </p:nvSpPr>
        <p:spPr>
          <a:xfrm>
            <a:off x="609600" y="900112"/>
            <a:ext cx="10972800" cy="5057775"/>
          </a:xfrm>
        </p:spPr>
        <p:txBody>
          <a:bodyPr>
            <a:noAutofit/>
          </a:bodyPr>
          <a:lstStyle/>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Arduino is used to communicate with a computer, another Arduino, and other microcontrollers. </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ATmega328p microcontroller which is equipped on the Arduino board provides UART TTL (5V) serial communication which can be achieved using digital pin 0 and digital pin 1. </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An ATmega16U2 channels this serial communication over the USB port and appears as a virtual com port to software on the computer. </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An ATmega16U2 firmware uses the USB com drivers and no other external drivers are required to communicate with the OS of a computer.</a:t>
            </a:r>
          </a:p>
          <a:p>
            <a:pPr>
              <a:buClr>
                <a:srgbClr val="000000"/>
              </a:buClr>
              <a:buFont typeface="Arial" panose="020B0604020202020204" pitchFamily="34" charset="0"/>
              <a:buChar char="•"/>
            </a:pPr>
            <a:endParaRPr lang="en-US" sz="2200" dirty="0">
              <a:solidFill>
                <a:schemeClr val="tx1"/>
              </a:solidFill>
            </a:endParaRPr>
          </a:p>
          <a:p>
            <a:endParaRPr lang="en-US" sz="2200" dirty="0"/>
          </a:p>
          <a:p>
            <a:pPr marL="0" indent="0">
              <a:buNone/>
            </a:pPr>
            <a:endParaRPr lang="en-US" sz="2200" dirty="0"/>
          </a:p>
        </p:txBody>
      </p:sp>
      <p:pic>
        <p:nvPicPr>
          <p:cNvPr id="5" name="Picture 4">
            <a:extLst>
              <a:ext uri="{FF2B5EF4-FFF2-40B4-BE49-F238E27FC236}">
                <a16:creationId xmlns:a16="http://schemas.microsoft.com/office/drawing/2014/main" id="{5CA65756-1671-40A0-9B49-4DA0E1B5DE3D}"/>
              </a:ext>
            </a:extLst>
          </p:cNvPr>
          <p:cNvPicPr>
            <a:picLocks noChangeAspect="1"/>
          </p:cNvPicPr>
          <p:nvPr/>
        </p:nvPicPr>
        <p:blipFill>
          <a:blip r:embed="rId2"/>
          <a:stretch>
            <a:fillRect/>
          </a:stretch>
        </p:blipFill>
        <p:spPr>
          <a:xfrm>
            <a:off x="7272337" y="3679270"/>
            <a:ext cx="4150571" cy="30951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7666" y="288925"/>
            <a:ext cx="8596668" cy="1320800"/>
          </a:xfrm>
        </p:spPr>
        <p:txBody>
          <a:bodyPr>
            <a:noAutofit/>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Turbidity Sensor</a:t>
            </a:r>
          </a:p>
        </p:txBody>
      </p:sp>
      <p:sp>
        <p:nvSpPr>
          <p:cNvPr id="3" name="Content Placeholder 2"/>
          <p:cNvSpPr>
            <a:spLocks noGrp="1"/>
          </p:cNvSpPr>
          <p:nvPr>
            <p:ph sz="half" idx="1"/>
          </p:nvPr>
        </p:nvSpPr>
        <p:spPr>
          <a:xfrm>
            <a:off x="677545" y="1432560"/>
            <a:ext cx="10450195" cy="5136515"/>
          </a:xfrm>
        </p:spPr>
        <p:txBody>
          <a:bodyPr>
            <a:normAutofit/>
          </a:bodyPr>
          <a:lstStyle/>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Turbidity is the measure of a number of particles in the water.</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 We used Turbidity Sensor(SEN0189) for measuring the Turbidity which is shown in Figure. </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Turbidity is measured in Nephelometric Turbidity Units (NTU). It is taken as the optical property of water and is an expression of the amount of the light that is scattered by the suspended particles in the water when a light is shined through the water sample.</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 As the intensity of scattered light is increased, the turbidity increases</a:t>
            </a:r>
          </a:p>
        </p:txBody>
      </p:sp>
      <p:pic>
        <p:nvPicPr>
          <p:cNvPr id="20" name="Picture 20"/>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4450080" y="4666615"/>
            <a:ext cx="2665095" cy="17722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77545" y="874395"/>
            <a:ext cx="10853420" cy="5166995"/>
          </a:xfrm>
        </p:spPr>
        <p:txBody>
          <a:bodyPr>
            <a:normAutofit/>
          </a:bodyPr>
          <a:lstStyle/>
          <a:p>
            <a:pPr>
              <a:buClr>
                <a:srgbClr val="000000"/>
              </a:buClr>
              <a:buSzPct val="125000"/>
              <a:buFont typeface="Arial" panose="020B0604020202020204" pitchFamily="34" charset="0"/>
              <a:buChar char="•"/>
            </a:pPr>
            <a:r>
              <a:rPr lang="en-US" sz="2300" dirty="0">
                <a:solidFill>
                  <a:schemeClr val="tx1"/>
                </a:solidFill>
                <a:latin typeface="Times New Roman" panose="02020603050405020304" pitchFamily="18" charset="0"/>
                <a:cs typeface="Times New Roman" panose="02020603050405020304" pitchFamily="18" charset="0"/>
              </a:rPr>
              <a:t>pH sensor (SKU:SEN0161) is a sensor which detects pH value of water The term “pH” set off from Latin and is an acronym for “potential </a:t>
            </a:r>
            <a:r>
              <a:rPr lang="en-US" sz="2300" dirty="0" err="1">
                <a:solidFill>
                  <a:schemeClr val="tx1"/>
                </a:solidFill>
                <a:latin typeface="Times New Roman" panose="02020603050405020304" pitchFamily="18" charset="0"/>
                <a:cs typeface="Times New Roman" panose="02020603050405020304" pitchFamily="18" charset="0"/>
              </a:rPr>
              <a:t>hydrogenii</a:t>
            </a:r>
            <a:r>
              <a:rPr lang="en-US" sz="2300" dirty="0">
                <a:solidFill>
                  <a:schemeClr val="tx1"/>
                </a:solidFill>
                <a:latin typeface="Times New Roman" panose="02020603050405020304" pitchFamily="18" charset="0"/>
                <a:cs typeface="Times New Roman" panose="02020603050405020304" pitchFamily="18" charset="0"/>
              </a:rPr>
              <a:t>” or “the power of hydrogen”. </a:t>
            </a:r>
          </a:p>
          <a:p>
            <a:pPr>
              <a:buClr>
                <a:srgbClr val="000000"/>
              </a:buClr>
              <a:buSzPct val="125000"/>
              <a:buFont typeface="Arial" panose="020B0604020202020204" pitchFamily="34" charset="0"/>
              <a:buChar char="•"/>
            </a:pPr>
            <a:r>
              <a:rPr lang="en-US" sz="2300" dirty="0">
                <a:solidFill>
                  <a:schemeClr val="tx1"/>
                </a:solidFill>
                <a:latin typeface="Times New Roman" panose="02020603050405020304" pitchFamily="18" charset="0"/>
                <a:cs typeface="Times New Roman" panose="02020603050405020304" pitchFamily="18" charset="0"/>
              </a:rPr>
              <a:t>pH is the hydrogen-ion concentration in water-based solutions, which indicates the acidity and alkalinity in the solution. </a:t>
            </a:r>
          </a:p>
          <a:p>
            <a:pPr>
              <a:buClr>
                <a:srgbClr val="000000"/>
              </a:buClr>
              <a:buSzPct val="125000"/>
              <a:buFont typeface="Arial" panose="020B0604020202020204" pitchFamily="34" charset="0"/>
              <a:buChar char="•"/>
            </a:pPr>
            <a:r>
              <a:rPr lang="en-US" sz="2300" dirty="0">
                <a:solidFill>
                  <a:schemeClr val="tx1"/>
                </a:solidFill>
                <a:latin typeface="Times New Roman" panose="02020603050405020304" pitchFamily="18" charset="0"/>
                <a:cs typeface="Times New Roman" panose="02020603050405020304" pitchFamily="18" charset="0"/>
              </a:rPr>
              <a:t>The pH scale is a logarithmic scale whose range is from 0-14 with a neutral point being 7. Values above 7 indicate a basic or alkaline solution and values below 7 would indicate an acidic solution. </a:t>
            </a:r>
          </a:p>
          <a:p>
            <a:pPr>
              <a:buClr>
                <a:srgbClr val="000000"/>
              </a:buClr>
              <a:buSzPct val="125000"/>
              <a:buFont typeface="Arial" panose="020B0604020202020204" pitchFamily="34" charset="0"/>
              <a:buChar char="•"/>
            </a:pPr>
            <a:r>
              <a:rPr lang="en-US" sz="2300" dirty="0">
                <a:solidFill>
                  <a:schemeClr val="tx1"/>
                </a:solidFill>
                <a:latin typeface="Times New Roman" panose="02020603050405020304" pitchFamily="18" charset="0"/>
                <a:cs typeface="Times New Roman" panose="02020603050405020304" pitchFamily="18" charset="0"/>
              </a:rPr>
              <a:t> It is commonly used in various applications such as agriculture, wastewater treatment, industries, environmental monitoring, etc. </a:t>
            </a:r>
          </a:p>
          <a:p>
            <a:pPr>
              <a:buClr>
                <a:srgbClr val="000000"/>
              </a:buClr>
              <a:buFont typeface="Arial" panose="020B0604020202020204" pitchFamily="34" charset="0"/>
              <a:buChar char="•"/>
            </a:pPr>
            <a:endParaRPr lang="en-US" sz="2300" dirty="0">
              <a:latin typeface="Times New Roman" panose="02020603050405020304" pitchFamily="18" charset="0"/>
              <a:cs typeface="Times New Roman" panose="02020603050405020304" pitchFamily="18" charset="0"/>
            </a:endParaRPr>
          </a:p>
        </p:txBody>
      </p:sp>
      <p:sp>
        <p:nvSpPr>
          <p:cNvPr id="5" name="Title 4"/>
          <p:cNvSpPr>
            <a:spLocks noGrp="1"/>
          </p:cNvSpPr>
          <p:nvPr>
            <p:ph type="title"/>
          </p:nvPr>
        </p:nvSpPr>
        <p:spPr>
          <a:xfrm>
            <a:off x="587692" y="80645"/>
            <a:ext cx="11015980" cy="793750"/>
          </a:xfrm>
        </p:spPr>
        <p:txBody>
          <a:bodyPr>
            <a:noAutofit/>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PH Sensor With TDS</a:t>
            </a:r>
          </a:p>
        </p:txBody>
      </p:sp>
      <p:pic>
        <p:nvPicPr>
          <p:cNvPr id="31" name="Picture 31"/>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4820920" y="4841240"/>
            <a:ext cx="2549525" cy="170307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9542" y="218941"/>
            <a:ext cx="9352915" cy="857885"/>
          </a:xfrm>
        </p:spPr>
        <p:txBody>
          <a:bodyPr/>
          <a:lstStyle/>
          <a:p>
            <a:pPr algn="ctr"/>
            <a:r>
              <a:rPr lang="en-IN" dirty="0">
                <a:solidFill>
                  <a:schemeClr val="tx1"/>
                </a:solidFill>
                <a:latin typeface="Times New Roman" panose="02020603050405020304" pitchFamily="18" charset="0"/>
                <a:cs typeface="Times New Roman" panose="02020603050405020304" pitchFamily="18" charset="0"/>
              </a:rPr>
              <a:t>Temperature Sensor</a:t>
            </a:r>
          </a:p>
        </p:txBody>
      </p:sp>
      <p:pic>
        <p:nvPicPr>
          <p:cNvPr id="4" name="Content Placeholder 3"/>
          <p:cNvPicPr>
            <a:picLocks noGrp="1" noChangeAspect="1"/>
          </p:cNvPicPr>
          <p:nvPr>
            <p:ph idx="1"/>
          </p:nvPr>
        </p:nvPicPr>
        <p:blipFill>
          <a:blip r:embed="rId2"/>
          <a:stretch>
            <a:fillRect/>
          </a:stretch>
        </p:blipFill>
        <p:spPr>
          <a:xfrm>
            <a:off x="7810740" y="4581761"/>
            <a:ext cx="2276239" cy="2276239"/>
          </a:xfrm>
          <a:prstGeom prst="rect">
            <a:avLst/>
          </a:prstGeom>
        </p:spPr>
      </p:pic>
      <p:sp>
        <p:nvSpPr>
          <p:cNvPr id="6" name="TextBox 5"/>
          <p:cNvSpPr txBox="1"/>
          <p:nvPr/>
        </p:nvSpPr>
        <p:spPr>
          <a:xfrm>
            <a:off x="697865" y="1076960"/>
            <a:ext cx="8432800" cy="4154984"/>
          </a:xfrm>
          <a:prstGeom prst="rect">
            <a:avLst/>
          </a:prstGeom>
          <a:noFill/>
        </p:spPr>
        <p:txBody>
          <a:bodyPr wrap="square">
            <a:spAutoFit/>
          </a:bodyPr>
          <a:lstStyle/>
          <a:p>
            <a:pPr marL="342900" indent="-342900" algn="just">
              <a:buFont typeface="Arial" panose="020B0604020202020204" pitchFamily="34" charset="0"/>
              <a:buChar char="•"/>
            </a:pPr>
            <a:r>
              <a:rPr lang="en-IN" sz="2400" spc="25" dirty="0">
                <a:effectLst/>
                <a:latin typeface="Times New Roman" panose="02020603050405020304" pitchFamily="18" charset="0"/>
                <a:ea typeface="Calibri" panose="020F0502020204030204" charset="0"/>
                <a:cs typeface="Times New Roman" panose="02020603050405020304" pitchFamily="18" charset="0"/>
              </a:rPr>
              <a:t>The temperature sensor (DS18B20) used for measuring the temperature of water. </a:t>
            </a:r>
          </a:p>
          <a:p>
            <a:pPr marL="342900" indent="-342900" algn="just">
              <a:buFont typeface="Arial" panose="020B0604020202020204" pitchFamily="34" charset="0"/>
              <a:buChar char="•"/>
            </a:pPr>
            <a:r>
              <a:rPr lang="en-IN" sz="2400" spc="25" dirty="0">
                <a:effectLst/>
                <a:latin typeface="Times New Roman" panose="02020603050405020304" pitchFamily="18" charset="0"/>
                <a:ea typeface="Calibri" panose="020F0502020204030204" charset="0"/>
                <a:cs typeface="Times New Roman" panose="02020603050405020304" pitchFamily="18" charset="0"/>
              </a:rPr>
              <a:t>This is shown in Figure 5.When the accurate measurement is needed, we should always consider the temperature. </a:t>
            </a:r>
          </a:p>
          <a:p>
            <a:pPr marL="342900" indent="-342900" algn="just">
              <a:buFont typeface="Arial" panose="020B0604020202020204" pitchFamily="34" charset="0"/>
              <a:buChar char="•"/>
            </a:pPr>
            <a:r>
              <a:rPr lang="en-IN" sz="2400" spc="25" dirty="0">
                <a:effectLst/>
                <a:latin typeface="Times New Roman" panose="02020603050405020304" pitchFamily="18" charset="0"/>
                <a:ea typeface="Calibri" panose="020F0502020204030204" charset="0"/>
                <a:cs typeface="Times New Roman" panose="02020603050405020304" pitchFamily="18" charset="0"/>
              </a:rPr>
              <a:t>The increase in temperature of water increases the ionization rate . </a:t>
            </a:r>
          </a:p>
          <a:p>
            <a:pPr marL="342900" indent="-342900" algn="just">
              <a:buFont typeface="Arial" panose="020B0604020202020204" pitchFamily="34" charset="0"/>
              <a:buChar char="•"/>
            </a:pPr>
            <a:r>
              <a:rPr lang="en-IN" sz="2400" spc="25" dirty="0">
                <a:effectLst/>
                <a:latin typeface="Times New Roman" panose="02020603050405020304" pitchFamily="18" charset="0"/>
                <a:ea typeface="Calibri" panose="020F0502020204030204" charset="0"/>
                <a:cs typeface="Times New Roman" panose="02020603050405020304" pitchFamily="18" charset="0"/>
              </a:rPr>
              <a:t>pH value as well as turbidity changes with the change in Temperature. </a:t>
            </a:r>
          </a:p>
          <a:p>
            <a:pPr marL="342900" indent="-342900" algn="just">
              <a:buFont typeface="Arial" panose="020B0604020202020204" pitchFamily="34" charset="0"/>
              <a:buChar char="•"/>
            </a:pPr>
            <a:r>
              <a:rPr lang="en-IN" sz="2400" spc="25" dirty="0">
                <a:effectLst/>
                <a:latin typeface="Times New Roman" panose="02020603050405020304" pitchFamily="18" charset="0"/>
                <a:ea typeface="Calibri" panose="020F0502020204030204" charset="0"/>
                <a:cs typeface="Times New Roman" panose="02020603050405020304" pitchFamily="18" charset="0"/>
              </a:rPr>
              <a:t>pH is temperature dependent, when the temperature goes up, the rate of ionization increases and vice versa. Temperature plays a vital role when measuring water quality</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2675" y="119934"/>
            <a:ext cx="10026650" cy="1209675"/>
          </a:xfrm>
        </p:spPr>
        <p:txBody>
          <a:bodyPr/>
          <a:lstStyle/>
          <a:p>
            <a:pPr algn="ctr"/>
            <a:r>
              <a:rPr lang="en-IN" dirty="0">
                <a:solidFill>
                  <a:schemeClr val="tx1"/>
                </a:solidFill>
                <a:latin typeface="Times New Roman" panose="02020603050405020304" pitchFamily="18" charset="0"/>
                <a:cs typeface="Times New Roman" panose="02020603050405020304" pitchFamily="18" charset="0"/>
              </a:rPr>
              <a:t>GSM Module</a:t>
            </a:r>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682793" y="4742284"/>
            <a:ext cx="2021826" cy="1778000"/>
          </a:xfrm>
          <a:prstGeom prst="rect">
            <a:avLst/>
          </a:prstGeom>
          <a:noFill/>
          <a:ln w="9525">
            <a:noFill/>
            <a:miter lim="800000"/>
            <a:headEnd/>
            <a:tailEnd/>
          </a:ln>
        </p:spPr>
      </p:pic>
      <p:sp>
        <p:nvSpPr>
          <p:cNvPr id="5" name="Rectangle 4"/>
          <p:cNvSpPr/>
          <p:nvPr/>
        </p:nvSpPr>
        <p:spPr>
          <a:xfrm>
            <a:off x="842645" y="1150301"/>
            <a:ext cx="10083800" cy="1506855"/>
          </a:xfrm>
          <a:prstGeom prst="rect">
            <a:avLst/>
          </a:prstGeom>
        </p:spPr>
        <p:txBody>
          <a:bodyPr wrap="square">
            <a:spAutoFit/>
          </a:bodyPr>
          <a:lstStyle/>
          <a:p>
            <a:r>
              <a:rPr lang="en-IN" sz="2300" dirty="0">
                <a:latin typeface="Times New Roman" panose="02020603050405020304" pitchFamily="18" charset="0"/>
                <a:ea typeface="Calibri" panose="020F0502020204030204" charset="0"/>
                <a:cs typeface="Times New Roman" panose="02020603050405020304" pitchFamily="18" charset="0"/>
              </a:rPr>
              <a:t>This document describes the hardware interface of the </a:t>
            </a:r>
            <a:r>
              <a:rPr lang="en-IN" sz="2300" dirty="0" err="1">
                <a:latin typeface="Times New Roman" panose="02020603050405020304" pitchFamily="18" charset="0"/>
                <a:ea typeface="Calibri" panose="020F0502020204030204" charset="0"/>
                <a:cs typeface="Times New Roman" panose="02020603050405020304" pitchFamily="18" charset="0"/>
              </a:rPr>
              <a:t>SIMcom</a:t>
            </a:r>
            <a:r>
              <a:rPr lang="en-IN" sz="2300" dirty="0">
                <a:latin typeface="Times New Roman" panose="02020603050405020304" pitchFamily="18" charset="0"/>
                <a:ea typeface="Calibri" panose="020F0502020204030204" charset="0"/>
                <a:cs typeface="Times New Roman" panose="02020603050405020304" pitchFamily="18" charset="0"/>
              </a:rPr>
              <a:t> SIM300 module that connects to the specific application and the air interface. As SIM300 can be integrated with a wide range of applications, all functional components of SIM300 are described in great detail</a:t>
            </a:r>
            <a:endParaRPr lang="en-IN" sz="2300" dirty="0">
              <a:latin typeface="Times New Roman" panose="02020603050405020304" pitchFamily="18" charset="0"/>
              <a:cs typeface="Times New Roman" panose="02020603050405020304" pitchFamily="18" charset="0"/>
            </a:endParaRPr>
          </a:p>
        </p:txBody>
      </p:sp>
      <p:sp>
        <p:nvSpPr>
          <p:cNvPr id="6" name="Rectangle 5"/>
          <p:cNvSpPr/>
          <p:nvPr/>
        </p:nvSpPr>
        <p:spPr>
          <a:xfrm>
            <a:off x="842645" y="2885544"/>
            <a:ext cx="9182100" cy="2745740"/>
          </a:xfrm>
          <a:prstGeom prst="rect">
            <a:avLst/>
          </a:prstGeom>
        </p:spPr>
        <p:txBody>
          <a:bodyPr wrap="square">
            <a:spAutoFit/>
          </a:bodyPr>
          <a:lstStyle/>
          <a:p>
            <a:pPr marL="342900" lvl="0" indent="-342900" algn="just">
              <a:lnSpc>
                <a:spcPct val="150000"/>
              </a:lnSpc>
              <a:spcAft>
                <a:spcPts val="0"/>
              </a:spcAft>
              <a:buSzPct val="125000"/>
              <a:buFont typeface="Arial" panose="020B0604020202020204" pitchFamily="34" charset="0"/>
              <a:buChar char="•"/>
            </a:pPr>
            <a:r>
              <a:rPr lang="en-IN" sz="2300" dirty="0">
                <a:latin typeface="Times New Roman" panose="02020603050405020304" pitchFamily="18" charset="0"/>
                <a:ea typeface="Calibri" panose="020F0502020204030204" charset="0"/>
                <a:cs typeface="Times New Roman" panose="02020603050405020304" pitchFamily="18" charset="0"/>
              </a:rPr>
              <a:t>This GSM modem is a highly flexible plug and play quad band GSM modem for direct and as integration to rs232.</a:t>
            </a:r>
          </a:p>
          <a:p>
            <a:pPr marL="342900" lvl="0" indent="-342900" algn="just">
              <a:lnSpc>
                <a:spcPct val="150000"/>
              </a:lnSpc>
              <a:spcAft>
                <a:spcPts val="0"/>
              </a:spcAft>
              <a:buSzPct val="125000"/>
              <a:buFont typeface="Arial" panose="020B0604020202020204" pitchFamily="34" charset="0"/>
              <a:buChar char="•"/>
            </a:pPr>
            <a:r>
              <a:rPr lang="en-IN" sz="2300" dirty="0">
                <a:latin typeface="Times New Roman" panose="02020603050405020304" pitchFamily="18" charset="0"/>
                <a:ea typeface="Calibri" panose="020F0502020204030204" charset="0"/>
                <a:cs typeface="Times New Roman" panose="02020603050405020304" pitchFamily="18" charset="0"/>
              </a:rPr>
              <a:t>Supports features like voice, data/fax, SMS, GPRS and integrated TCP/IP stack.</a:t>
            </a:r>
          </a:p>
          <a:p>
            <a:pPr marL="342900" lvl="0" indent="-342900" algn="just">
              <a:lnSpc>
                <a:spcPct val="150000"/>
              </a:lnSpc>
              <a:spcAft>
                <a:spcPts val="0"/>
              </a:spcAft>
              <a:buSzPct val="125000"/>
              <a:buFont typeface="Arial" panose="020B0604020202020204" pitchFamily="34" charset="0"/>
              <a:buChar char="•"/>
            </a:pPr>
            <a:r>
              <a:rPr lang="en-IN" sz="2300" dirty="0">
                <a:latin typeface="Times New Roman" panose="02020603050405020304" pitchFamily="18" charset="0"/>
                <a:ea typeface="Calibri" panose="020F0502020204030204" charset="0"/>
                <a:cs typeface="Times New Roman" panose="02020603050405020304" pitchFamily="18" charset="0"/>
              </a:rPr>
              <a:t>Control via at commands.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609600" y="130213"/>
            <a:ext cx="10972800" cy="956310"/>
          </a:xfrm>
        </p:spPr>
        <p:txBody>
          <a:bodyPr>
            <a:normAutofit/>
          </a:bodyPr>
          <a:lstStyle/>
          <a:p>
            <a:pPr marL="0" indent="0" algn="ctr">
              <a:buNone/>
            </a:pPr>
            <a:r>
              <a:rPr lang="en-US" sz="3600" dirty="0">
                <a:solidFill>
                  <a:schemeClr val="tx1"/>
                </a:solidFill>
                <a:latin typeface="Times New Roman" panose="02020603050405020304" pitchFamily="18" charset="0"/>
                <a:cs typeface="Times New Roman" panose="02020603050405020304" pitchFamily="18" charset="0"/>
              </a:rPr>
              <a:t>Circuit Diagram</a:t>
            </a:r>
          </a:p>
        </p:txBody>
      </p:sp>
      <p:pic>
        <p:nvPicPr>
          <p:cNvPr id="3" name="Picture 2">
            <a:extLst>
              <a:ext uri="{FF2B5EF4-FFF2-40B4-BE49-F238E27FC236}">
                <a16:creationId xmlns:a16="http://schemas.microsoft.com/office/drawing/2014/main" id="{62E6F6FC-0364-4F78-A613-8214469105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8687"/>
            <a:ext cx="8953500" cy="50006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1062" y="0"/>
            <a:ext cx="10429875" cy="866140"/>
          </a:xfrm>
        </p:spPr>
        <p:txBody>
          <a:bodyPr>
            <a:noAutofit/>
          </a:bodyPr>
          <a:lstStyle/>
          <a:p>
            <a:pPr algn="ctr"/>
            <a:r>
              <a:rPr lang="en-US" dirty="0">
                <a:solidFill>
                  <a:schemeClr val="tx1"/>
                </a:solidFill>
                <a:latin typeface="Times New Roman" panose="02020603050405020304" pitchFamily="18" charset="0"/>
                <a:cs typeface="Times New Roman" panose="02020603050405020304" pitchFamily="18" charset="0"/>
              </a:rPr>
              <a:t>Working</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38225" y="966470"/>
            <a:ext cx="9665335" cy="5441315"/>
          </a:xfrm>
        </p:spPr>
        <p:txBody>
          <a:bodyPr>
            <a:noAutofit/>
          </a:bodyPr>
          <a:lstStyle/>
          <a:p>
            <a:pPr algn="just">
              <a:buClr>
                <a:srgbClr val="000000"/>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Turbidity is the measure of a number of particles in the water. It is taken as the optical property of water and is an expression of the amount of the light that is scattered by the suspended particles</a:t>
            </a:r>
          </a:p>
          <a:p>
            <a:pPr algn="just">
              <a:buClr>
                <a:srgbClr val="000000"/>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temperature sensor used for measuring the temperature of water.When the accurate measurement is needed, we should always consider the temperature. </a:t>
            </a:r>
          </a:p>
          <a:p>
            <a:pPr algn="just">
              <a:buClr>
                <a:srgbClr val="000000"/>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increase in temperature of water increases the ionization rate .For example, pH value as well as turbidity changes with the change in Temperature. </a:t>
            </a:r>
          </a:p>
          <a:p>
            <a:pPr algn="just">
              <a:buClr>
                <a:srgbClr val="000000"/>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pH is temperature dependent, when the temperature goes up, the rate of ionization increases and vice versa. pH sensor is a sensor which detects pH value of water.</a:t>
            </a:r>
          </a:p>
          <a:p>
            <a:pPr algn="just">
              <a:buClr>
                <a:srgbClr val="000000"/>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Processed Data will be Sent as SMS using </a:t>
            </a:r>
            <a:r>
              <a:rPr lang="en-US" sz="2200" dirty="0" err="1">
                <a:solidFill>
                  <a:schemeClr val="tx1"/>
                </a:solidFill>
                <a:latin typeface="Times New Roman" panose="02020603050405020304" pitchFamily="18" charset="0"/>
                <a:cs typeface="Times New Roman" panose="02020603050405020304" pitchFamily="18" charset="0"/>
              </a:rPr>
              <a:t>Gsm</a:t>
            </a:r>
            <a:r>
              <a:rPr lang="en-US" sz="2200" dirty="0">
                <a:solidFill>
                  <a:schemeClr val="tx1"/>
                </a:solidFill>
                <a:latin typeface="Times New Roman" panose="02020603050405020304" pitchFamily="18" charset="0"/>
                <a:cs typeface="Times New Roman" panose="02020603050405020304" pitchFamily="18" charset="0"/>
              </a:rPr>
              <a:t> Modem to Particular Numbers.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7685" y="179047"/>
            <a:ext cx="8596630" cy="781685"/>
          </a:xfrm>
        </p:spPr>
        <p:txBody>
          <a:bodyPr>
            <a:normAutofit/>
            <a:scene3d>
              <a:camera prst="orthographicFront"/>
              <a:lightRig rig="threePt" dir="t"/>
            </a:scene3d>
          </a:bodyPr>
          <a:lstStyle/>
          <a:p>
            <a:pPr algn="ctr"/>
            <a:r>
              <a:rPr lang="en-US" dirty="0">
                <a:solidFill>
                  <a:schemeClr val="tx1"/>
                </a:solidFill>
                <a:effectLst/>
                <a:latin typeface="Times New Roman" panose="02020603050405020304" pitchFamily="18" charset="0"/>
                <a:cs typeface="Times New Roman" panose="02020603050405020304" pitchFamily="18" charset="0"/>
              </a:rPr>
              <a:t>Result</a:t>
            </a:r>
          </a:p>
        </p:txBody>
      </p:sp>
      <p:pic>
        <p:nvPicPr>
          <p:cNvPr id="11" name="Content Placeholder 4">
            <a:extLst>
              <a:ext uri="{FF2B5EF4-FFF2-40B4-BE49-F238E27FC236}">
                <a16:creationId xmlns:a16="http://schemas.microsoft.com/office/drawing/2014/main" id="{25049CEB-0589-49DF-BA77-72AC4D1A02B4}"/>
              </a:ext>
            </a:extLst>
          </p:cNvPr>
          <p:cNvPicPr>
            <a:picLocks noChangeAspect="1"/>
          </p:cNvPicPr>
          <p:nvPr/>
        </p:nvPicPr>
        <p:blipFill>
          <a:blip r:embed="rId2"/>
          <a:stretch>
            <a:fillRect/>
          </a:stretch>
        </p:blipFill>
        <p:spPr>
          <a:xfrm>
            <a:off x="940990" y="1238572"/>
            <a:ext cx="2703694" cy="5049538"/>
          </a:xfrm>
          <a:prstGeom prst="rect">
            <a:avLst/>
          </a:prstGeom>
          <a:ln>
            <a:noFill/>
          </a:ln>
          <a:effectLst>
            <a:outerShdw blurRad="292100" dist="139700" dir="2700000" algn="tl" rotWithShape="0">
              <a:srgbClr val="333333">
                <a:alpha val="65000"/>
              </a:srgbClr>
            </a:outerShdw>
          </a:effectLst>
        </p:spPr>
      </p:pic>
      <p:sp>
        <p:nvSpPr>
          <p:cNvPr id="12" name="Content Placeholder 2">
            <a:extLst>
              <a:ext uri="{FF2B5EF4-FFF2-40B4-BE49-F238E27FC236}">
                <a16:creationId xmlns:a16="http://schemas.microsoft.com/office/drawing/2014/main" id="{C965FB21-CB82-4564-AB9F-72235A1A71C3}"/>
              </a:ext>
            </a:extLst>
          </p:cNvPr>
          <p:cNvSpPr>
            <a:spLocks noGrp="1"/>
          </p:cNvSpPr>
          <p:nvPr>
            <p:ph sz="half" idx="1"/>
          </p:nvPr>
        </p:nvSpPr>
        <p:spPr>
          <a:xfrm>
            <a:off x="3778582" y="1238572"/>
            <a:ext cx="6199505" cy="5294630"/>
          </a:xfrm>
        </p:spPr>
        <p:txBody>
          <a:bodyPr/>
          <a:lstStyle/>
          <a:p>
            <a:pPr algn="l">
              <a:buClr>
                <a:schemeClr val="tx1"/>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In our system four sensors are connected Temperature, pH and Turbidity are connected to the Arduino UNO. </a:t>
            </a:r>
          </a:p>
          <a:p>
            <a:pPr algn="l">
              <a:buClr>
                <a:schemeClr val="tx1"/>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These four sensor measures of Temperature, pH, and Turbidity parameters of the water when they dipped in water. </a:t>
            </a:r>
          </a:p>
          <a:p>
            <a:pPr algn="l">
              <a:buClr>
                <a:schemeClr val="tx1"/>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Then Arduino UNO will access the data from these sensors and process the data, finally sends the data to </a:t>
            </a:r>
            <a:r>
              <a:rPr lang="en-US" sz="2200" dirty="0" err="1">
                <a:solidFill>
                  <a:schemeClr val="tx1"/>
                </a:solidFill>
                <a:latin typeface="Times New Roman" panose="02020603050405020304" pitchFamily="18" charset="0"/>
                <a:cs typeface="Times New Roman" panose="02020603050405020304" pitchFamily="18" charset="0"/>
              </a:rPr>
              <a:t>registred</a:t>
            </a:r>
            <a:r>
              <a:rPr lang="en-US" sz="2200" dirty="0">
                <a:solidFill>
                  <a:schemeClr val="tx1"/>
                </a:solidFill>
                <a:latin typeface="Times New Roman" panose="02020603050405020304" pitchFamily="18" charset="0"/>
                <a:cs typeface="Times New Roman" panose="02020603050405020304" pitchFamily="18" charset="0"/>
              </a:rPr>
              <a:t> user using SMS. </a:t>
            </a:r>
          </a:p>
          <a:p>
            <a:pPr algn="l">
              <a:buClr>
                <a:schemeClr val="tx1"/>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which shows the readings of all the sensors measuring Temperature, pH and Turbidity levels of Water from different resources</a:t>
            </a:r>
            <a:r>
              <a:rPr lang="en-US" sz="2200" dirty="0">
                <a:latin typeface="Times New Roman" panose="02020603050405020304" pitchFamily="18" charset="0"/>
                <a:cs typeface="Times New Roman" panose="02020603050405020304" pitchFamily="18" charset="0"/>
              </a:rPr>
              <a: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12396" y="1801883"/>
            <a:ext cx="9367207" cy="3254233"/>
          </a:xfrm>
        </p:spPr>
        <p:txBody>
          <a:bodyPr/>
          <a:lstStyle/>
          <a:p>
            <a:pPr algn="l"/>
            <a:endParaRPr lang="en-IN" sz="1800" b="0" i="0" u="none" strike="noStrike" baseline="0" dirty="0">
              <a:solidFill>
                <a:srgbClr val="000000"/>
              </a:solidFill>
              <a:latin typeface="Cambria" panose="02040503050406030204" pitchFamily="18" charset="0"/>
            </a:endParaRPr>
          </a:p>
          <a:p>
            <a:pPr>
              <a:buClr>
                <a:schemeClr val="tx1"/>
              </a:buClr>
              <a:buSzPct val="125000"/>
              <a:buFont typeface="Arial" panose="020B0604020202020204" pitchFamily="34" charset="0"/>
              <a:buChar char="•"/>
            </a:pPr>
            <a:r>
              <a:rPr lang="en-US" sz="2300" b="0" i="0" u="none" strike="noStrike" baseline="0" dirty="0">
                <a:solidFill>
                  <a:srgbClr val="000000"/>
                </a:solidFill>
                <a:latin typeface="Times New Roman" panose="02020603050405020304" pitchFamily="18" charset="0"/>
                <a:cs typeface="Times New Roman" panose="02020603050405020304" pitchFamily="18" charset="0"/>
              </a:rPr>
              <a:t>Due to automation it will reduce the time to measure the parameters. </a:t>
            </a:r>
          </a:p>
          <a:p>
            <a:pPr>
              <a:buClr>
                <a:schemeClr val="tx1"/>
              </a:buClr>
              <a:buSzPct val="125000"/>
              <a:buFont typeface="Arial" panose="020B0604020202020204" pitchFamily="34" charset="0"/>
              <a:buChar char="•"/>
            </a:pPr>
            <a:r>
              <a:rPr lang="en-US" sz="2300" b="0" i="0" u="none" strike="noStrike" baseline="0" dirty="0">
                <a:solidFill>
                  <a:srgbClr val="000000"/>
                </a:solidFill>
                <a:latin typeface="Times New Roman" panose="02020603050405020304" pitchFamily="18" charset="0"/>
                <a:cs typeface="Times New Roman" panose="02020603050405020304" pitchFamily="18" charset="0"/>
              </a:rPr>
              <a:t> This is economically affordable for common people. </a:t>
            </a:r>
          </a:p>
          <a:p>
            <a:pPr>
              <a:buClr>
                <a:schemeClr val="tx1"/>
              </a:buClr>
              <a:buSzPct val="125000"/>
              <a:buFont typeface="Arial" panose="020B0604020202020204" pitchFamily="34" charset="0"/>
              <a:buChar char="•"/>
            </a:pPr>
            <a:r>
              <a:rPr lang="en-IN" sz="2300" b="0" i="0" u="none" strike="noStrike" baseline="0" dirty="0">
                <a:solidFill>
                  <a:srgbClr val="000000"/>
                </a:solidFill>
                <a:latin typeface="Times New Roman" panose="02020603050405020304" pitchFamily="18" charset="0"/>
                <a:cs typeface="Times New Roman" panose="02020603050405020304" pitchFamily="18" charset="0"/>
              </a:rPr>
              <a:t> Low maintenance. </a:t>
            </a:r>
          </a:p>
          <a:p>
            <a:pPr>
              <a:buClr>
                <a:schemeClr val="tx1"/>
              </a:buClr>
              <a:buSzPct val="125000"/>
              <a:buFont typeface="Arial" panose="020B0604020202020204" pitchFamily="34" charset="0"/>
              <a:buChar char="•"/>
            </a:pPr>
            <a:r>
              <a:rPr lang="en-IN" sz="2300" b="0" i="0" u="none" strike="noStrike" baseline="0" dirty="0">
                <a:solidFill>
                  <a:srgbClr val="000000"/>
                </a:solidFill>
                <a:latin typeface="Times New Roman" panose="02020603050405020304" pitchFamily="18" charset="0"/>
                <a:cs typeface="Times New Roman" panose="02020603050405020304" pitchFamily="18" charset="0"/>
              </a:rPr>
              <a:t> Prevention of water diseases. </a:t>
            </a:r>
          </a:p>
          <a:p>
            <a:endParaRPr lang="en-US" dirty="0">
              <a:latin typeface="Times New Roman" panose="02020603050405020304" pitchFamily="18" charset="0"/>
              <a:cs typeface="Times New Roman" panose="02020603050405020304" pitchFamily="18" charset="0"/>
            </a:endParaRPr>
          </a:p>
        </p:txBody>
      </p:sp>
      <p:sp>
        <p:nvSpPr>
          <p:cNvPr id="4" name="Title 3"/>
          <p:cNvSpPr>
            <a:spLocks noGrp="1"/>
          </p:cNvSpPr>
          <p:nvPr>
            <p:ph type="title"/>
          </p:nvPr>
        </p:nvSpPr>
        <p:spPr>
          <a:xfrm>
            <a:off x="863917" y="53975"/>
            <a:ext cx="10488930" cy="762635"/>
          </a:xfrm>
        </p:spPr>
        <p:txBody>
          <a:bodyPr>
            <a:noAutofit/>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Advantages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7666" y="2141408"/>
            <a:ext cx="8596668" cy="2575184"/>
          </a:xfrm>
        </p:spPr>
        <p:txBody>
          <a:bodyPr/>
          <a:lstStyle/>
          <a:p>
            <a:pPr algn="l"/>
            <a:endParaRPr lang="en-IN" sz="1800" b="0" i="0" u="none" strike="noStrike" baseline="0" dirty="0">
              <a:solidFill>
                <a:srgbClr val="000000"/>
              </a:solidFill>
              <a:latin typeface="Cambria" panose="02040503050406030204" pitchFamily="18" charset="0"/>
            </a:endParaRPr>
          </a:p>
          <a:p>
            <a:pPr>
              <a:buClr>
                <a:schemeClr val="tx1"/>
              </a:buClr>
              <a:buSzPct val="125000"/>
              <a:buFont typeface="Arial" panose="020B0604020202020204" pitchFamily="34" charset="0"/>
              <a:buChar char="•"/>
            </a:pPr>
            <a:r>
              <a:rPr lang="en-US" sz="2300" b="0" i="0" u="none" strike="noStrike" baseline="0" dirty="0">
                <a:solidFill>
                  <a:srgbClr val="000000"/>
                </a:solidFill>
                <a:latin typeface="Times New Roman" panose="02020603050405020304" pitchFamily="18" charset="0"/>
                <a:cs typeface="Times New Roman" panose="02020603050405020304" pitchFamily="18" charset="0"/>
              </a:rPr>
              <a:t>This system is used in commercial and domestic use. </a:t>
            </a:r>
          </a:p>
          <a:p>
            <a:pPr>
              <a:buClr>
                <a:schemeClr val="tx1"/>
              </a:buClr>
              <a:buSzPct val="125000"/>
              <a:buFont typeface="Arial" panose="020B0604020202020204" pitchFamily="34" charset="0"/>
              <a:buChar char="•"/>
            </a:pPr>
            <a:r>
              <a:rPr lang="en-US" sz="2300" b="0" i="0" u="none" strike="noStrike" baseline="0" dirty="0">
                <a:solidFill>
                  <a:srgbClr val="000000"/>
                </a:solidFill>
                <a:latin typeface="Times New Roman" panose="02020603050405020304" pitchFamily="18" charset="0"/>
                <a:cs typeface="Times New Roman" panose="02020603050405020304" pitchFamily="18" charset="0"/>
              </a:rPr>
              <a:t> Mainly helpful for Water Supply Agencies. </a:t>
            </a:r>
          </a:p>
          <a:p>
            <a:pPr>
              <a:buClr>
                <a:schemeClr val="tx1"/>
              </a:buClr>
              <a:buSzPct val="125000"/>
              <a:buFont typeface="Arial" panose="020B0604020202020204" pitchFamily="34" charset="0"/>
              <a:buChar char="•"/>
            </a:pPr>
            <a:r>
              <a:rPr lang="en-US" sz="2300" b="0" i="0" u="none" strike="noStrike" baseline="0" dirty="0">
                <a:solidFill>
                  <a:srgbClr val="000000"/>
                </a:solidFill>
                <a:latin typeface="Times New Roman" panose="02020603050405020304" pitchFamily="18" charset="0"/>
                <a:cs typeface="Times New Roman" panose="02020603050405020304" pitchFamily="18" charset="0"/>
              </a:rPr>
              <a:t> For health department to identify the reason of water diseases. </a:t>
            </a:r>
          </a:p>
          <a:p>
            <a:endParaRPr lang="en-US" dirty="0">
              <a:latin typeface="Times New Roman" panose="02020603050405020304" pitchFamily="18" charset="0"/>
              <a:cs typeface="Times New Roman" panose="02020603050405020304" pitchFamily="18" charset="0"/>
            </a:endParaRPr>
          </a:p>
        </p:txBody>
      </p:sp>
      <p:sp>
        <p:nvSpPr>
          <p:cNvPr id="4" name="Title 3"/>
          <p:cNvSpPr>
            <a:spLocks noGrp="1"/>
          </p:cNvSpPr>
          <p:nvPr>
            <p:ph type="title"/>
          </p:nvPr>
        </p:nvSpPr>
        <p:spPr>
          <a:xfrm>
            <a:off x="1797666" y="274749"/>
            <a:ext cx="8596668" cy="1320800"/>
          </a:xfrm>
        </p:spPr>
        <p:txBody>
          <a:bodyPr>
            <a:noAutofit/>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Applications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609600" y="541020"/>
            <a:ext cx="10972800" cy="6144895"/>
          </a:xfrm>
        </p:spPr>
        <p:txBody>
          <a:bodyPr>
            <a:normAutofit/>
          </a:bodyPr>
          <a:lstStyle/>
          <a:p>
            <a:pPr marL="0" indent="0">
              <a:buNone/>
            </a:pPr>
            <a:r>
              <a:rPr lang="en-US" sz="3600" dirty="0">
                <a:solidFill>
                  <a:schemeClr val="tx1"/>
                </a:solidFill>
                <a:latin typeface="Times New Roman" panose="02020603050405020304" pitchFamily="18" charset="0"/>
                <a:cs typeface="Times New Roman" panose="02020603050405020304" pitchFamily="18" charset="0"/>
              </a:rPr>
              <a:t>Aim:</a:t>
            </a:r>
          </a:p>
          <a:p>
            <a:pPr marL="0" indent="0" algn="just">
              <a:buNone/>
            </a:pPr>
            <a:r>
              <a:rPr lang="en-US" sz="2300" dirty="0">
                <a:latin typeface="Times New Roman" panose="02020603050405020304" pitchFamily="18" charset="0"/>
                <a:cs typeface="Times New Roman" panose="02020603050405020304" pitchFamily="18" charset="0"/>
              </a:rPr>
              <a:t>      </a:t>
            </a:r>
            <a:r>
              <a:rPr lang="en-US" sz="2300" dirty="0">
                <a:solidFill>
                  <a:schemeClr val="tx1"/>
                </a:solidFill>
                <a:latin typeface="Times New Roman" panose="02020603050405020304" pitchFamily="18" charset="0"/>
                <a:cs typeface="Times New Roman" panose="02020603050405020304" pitchFamily="18" charset="0"/>
              </a:rPr>
              <a:t>To Identify the parameters of water quality Using IOT to identify the pH, Turbidity And Temperature in the water.</a:t>
            </a:r>
          </a:p>
          <a:p>
            <a:pPr marL="0" indent="0" algn="just">
              <a:buNone/>
            </a:pPr>
            <a:endParaRPr lang="en-US" sz="2300" dirty="0">
              <a:latin typeface="Times New Roman" panose="02020603050405020304" pitchFamily="18" charset="0"/>
              <a:cs typeface="Times New Roman" panose="02020603050405020304" pitchFamily="18" charset="0"/>
            </a:endParaRPr>
          </a:p>
          <a:p>
            <a:pPr marL="0" indent="0" algn="just">
              <a:buNone/>
            </a:pPr>
            <a:r>
              <a:rPr lang="en-US" sz="3600" dirty="0">
                <a:solidFill>
                  <a:schemeClr val="tx1"/>
                </a:solidFill>
                <a:latin typeface="Times New Roman" panose="02020603050405020304" pitchFamily="18" charset="0"/>
                <a:cs typeface="Times New Roman" panose="02020603050405020304" pitchFamily="18" charset="0"/>
              </a:rPr>
              <a:t>Objectives:</a:t>
            </a:r>
          </a:p>
          <a:p>
            <a:pPr marR="147320" lvl="0" algn="just">
              <a:spcAft>
                <a:spcPts val="660"/>
              </a:spcAft>
              <a:buClr>
                <a:srgbClr val="000000"/>
              </a:buClr>
              <a:buSzPct val="125000"/>
              <a:buFont typeface="Arial" panose="020B0604020202020204" pitchFamily="34" charset="0"/>
              <a:buChar char="•"/>
            </a:pP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 </a:t>
            </a:r>
            <a:r>
              <a:rPr lang="en-US" alt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T</a:t>
            </a: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his project contributes in the</a:t>
            </a:r>
            <a:r>
              <a:rPr lang="en-US" alt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 </a:t>
            </a: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direction of monitoring the quality of water. </a:t>
            </a:r>
          </a:p>
          <a:p>
            <a:pPr marR="147320" lvl="0" algn="just">
              <a:spcAft>
                <a:spcPts val="660"/>
              </a:spcAft>
              <a:buClr>
                <a:srgbClr val="000000"/>
              </a:buClr>
              <a:buSzPct val="125000"/>
              <a:buFont typeface="Arial" panose="020B0604020202020204" pitchFamily="34" charset="0"/>
              <a:buChar char="•"/>
            </a:pP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The </a:t>
            </a:r>
            <a:r>
              <a:rPr lang="en-US" alt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sensors </a:t>
            </a: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measures the pH, conductivity, temperature,and presence of suspended items on the water bodies like lakes and rivers using sensors.</a:t>
            </a:r>
          </a:p>
          <a:p>
            <a:pPr marR="147320" lvl="0" algn="just">
              <a:spcAft>
                <a:spcPts val="660"/>
              </a:spcAft>
              <a:buClr>
                <a:srgbClr val="000000"/>
              </a:buClr>
              <a:buSzPct val="125000"/>
              <a:buFont typeface="Arial" panose="020B0604020202020204" pitchFamily="34" charset="0"/>
              <a:buChar char="•"/>
            </a:pPr>
            <a:r>
              <a:rPr 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These sensed parameters are sent to the authorized person via GSM system, so that proper action can be taken by the authority in cleaning the water</a:t>
            </a:r>
            <a:r>
              <a:rPr lang="en-US" altLang="en-IN" sz="2300" dirty="0">
                <a:solidFill>
                  <a:srgbClr val="000000"/>
                </a:solidFill>
                <a:latin typeface="Times New Roman" panose="02020603050405020304" pitchFamily="18" charset="0"/>
                <a:ea typeface="Calibri" panose="020F0502020204030204" charset="0"/>
                <a:cs typeface="Times New Roman" panose="02020603050405020304" pitchFamily="18" charset="0"/>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7098" y="170600"/>
            <a:ext cx="8596630" cy="777875"/>
          </a:xfrm>
        </p:spPr>
        <p:txBody>
          <a:bodyPr>
            <a:normAutofit fontScale="90000"/>
          </a:bodyPr>
          <a:lstStyle/>
          <a:p>
            <a:pPr algn="ctr"/>
            <a:r>
              <a:rPr lang="en-US">
                <a:solidFill>
                  <a:schemeClr val="tx1"/>
                </a:solidFill>
                <a:latin typeface="Times New Roman" panose="02020603050405020304" pitchFamily="18" charset="0"/>
                <a:cs typeface="Times New Roman" panose="02020603050405020304" pitchFamily="18" charset="0"/>
                <a:sym typeface="+mn-ea"/>
              </a:rPr>
              <a:t>   Picture of The Project</a:t>
            </a:r>
            <a:br>
              <a:rPr lang="en-US" dirty="0">
                <a:solidFill>
                  <a:schemeClr val="tx1"/>
                </a:solidFill>
                <a:latin typeface="Times New Roman" panose="02020603050405020304" pitchFamily="18" charset="0"/>
                <a:cs typeface="Times New Roman" panose="02020603050405020304" pitchFamily="18" charset="0"/>
                <a:sym typeface="+mn-ea"/>
              </a:rPr>
            </a:br>
            <a:endParaRPr lang="en-US" dirty="0"/>
          </a:p>
        </p:txBody>
      </p:sp>
      <p:pic>
        <p:nvPicPr>
          <p:cNvPr id="5" name="Content Placeholder 4"/>
          <p:cNvPicPr>
            <a:picLocks noGrp="1" noChangeAspect="1"/>
          </p:cNvPicPr>
          <p:nvPr>
            <p:ph idx="1"/>
          </p:nvPr>
        </p:nvPicPr>
        <p:blipFill>
          <a:blip r:embed="rId2"/>
          <a:stretch>
            <a:fillRect/>
          </a:stretch>
        </p:blipFill>
        <p:spPr>
          <a:xfrm>
            <a:off x="1960655" y="1176020"/>
            <a:ext cx="7468933" cy="445786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01052" y="1592115"/>
            <a:ext cx="10589895" cy="3673769"/>
          </a:xfrm>
        </p:spPr>
        <p:txBody>
          <a:bodyPr/>
          <a:lstStyle/>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Monitoring of Turbidity, PH &amp; Temperature of Water makes use of  water detection sensor with unique advantage.</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 The system  can monitor water quality automatically, and it is low in cost and does not require  people on duty. So the water quality testing is likely to be more economical,  convenient and fast. The system has good flexibility. </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Only by replacing the  corresponding sensors and changing the relevant software programs, this system can  be used to monitor other water quality parameters.</a:t>
            </a:r>
          </a:p>
          <a:p>
            <a:pPr>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 The  system can be expanded to monitor hydrologic, air pollution, industrial and  agricultural production and so on. It has widespread application and extension value</a:t>
            </a:r>
            <a:r>
              <a:rPr lang="en-US" sz="2200" dirty="0">
                <a:latin typeface="Times New Roman" panose="02020603050405020304" pitchFamily="18" charset="0"/>
                <a:cs typeface="Times New Roman" panose="02020603050405020304" pitchFamily="18" charset="0"/>
              </a:rPr>
              <a:t>.</a:t>
            </a:r>
          </a:p>
        </p:txBody>
      </p:sp>
      <p:sp>
        <p:nvSpPr>
          <p:cNvPr id="5" name="Title 4"/>
          <p:cNvSpPr>
            <a:spLocks noGrp="1"/>
          </p:cNvSpPr>
          <p:nvPr>
            <p:ph type="title"/>
          </p:nvPr>
        </p:nvSpPr>
        <p:spPr>
          <a:xfrm>
            <a:off x="1737042" y="59173"/>
            <a:ext cx="8470900" cy="907297"/>
          </a:xfrm>
        </p:spPr>
        <p:txBody>
          <a:bodyPr/>
          <a:lstStyle/>
          <a:p>
            <a:pPr algn="ctr"/>
            <a:r>
              <a:rPr lang="en-US" dirty="0">
                <a:solidFill>
                  <a:schemeClr val="tx1"/>
                </a:solidFill>
                <a:latin typeface="Times New Roman" panose="02020603050405020304" pitchFamily="18" charset="0"/>
                <a:cs typeface="Times New Roman" panose="02020603050405020304" pitchFamily="18" charset="0"/>
              </a:rPr>
              <a:t>Conclusion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7685" y="132165"/>
            <a:ext cx="8596630" cy="716280"/>
          </a:xfrm>
        </p:spPr>
        <p:txBody>
          <a:bodyPr>
            <a:normAutofit/>
          </a:bodyPr>
          <a:lstStyle/>
          <a:p>
            <a:pPr algn="ctr"/>
            <a:r>
              <a:rPr lang="en-US" altLang="en-IN" dirty="0">
                <a:solidFill>
                  <a:schemeClr val="tx1"/>
                </a:solidFill>
                <a:latin typeface="Times New Roman" panose="02020603050405020304" pitchFamily="18" charset="0"/>
                <a:cs typeface="Times New Roman" panose="02020603050405020304" pitchFamily="18" charset="0"/>
              </a:rPr>
              <a:t>Refrences</a:t>
            </a:r>
          </a:p>
        </p:txBody>
      </p:sp>
      <p:sp>
        <p:nvSpPr>
          <p:cNvPr id="3" name="Content Placeholder 2"/>
          <p:cNvSpPr>
            <a:spLocks noGrp="1"/>
          </p:cNvSpPr>
          <p:nvPr>
            <p:ph idx="1"/>
          </p:nvPr>
        </p:nvSpPr>
        <p:spPr>
          <a:xfrm>
            <a:off x="1125793" y="1062672"/>
            <a:ext cx="9940413" cy="4732655"/>
          </a:xfrm>
        </p:spPr>
        <p:txBody>
          <a:bodyPr>
            <a:noAutofit/>
          </a:bodyPr>
          <a:lstStyle/>
          <a:p>
            <a:pPr>
              <a:lnSpc>
                <a:spcPct val="160000"/>
              </a:lnSpc>
              <a:buClr>
                <a:schemeClr val="tx1"/>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[1] Poonam J. Chavan, Manoj </a:t>
            </a:r>
            <a:r>
              <a:rPr lang="en-US" sz="2200" dirty="0" err="1">
                <a:solidFill>
                  <a:schemeClr val="tx1"/>
                </a:solidFill>
                <a:latin typeface="Times New Roman" panose="02020603050405020304" pitchFamily="18" charset="0"/>
                <a:cs typeface="Times New Roman" panose="02020603050405020304" pitchFamily="18" charset="0"/>
              </a:rPr>
              <a:t>Mechkul</a:t>
            </a:r>
            <a:r>
              <a:rPr lang="en-US" sz="2200" dirty="0">
                <a:solidFill>
                  <a:schemeClr val="tx1"/>
                </a:solidFill>
                <a:latin typeface="Times New Roman" panose="02020603050405020304" pitchFamily="18" charset="0"/>
                <a:cs typeface="Times New Roman" panose="02020603050405020304" pitchFamily="18" charset="0"/>
              </a:rPr>
              <a:t> “IoT Based Water quality Monitoring” IJMTER Journal, Vol 3, pp.746-750, April 2016.</a:t>
            </a:r>
          </a:p>
          <a:p>
            <a:pPr>
              <a:lnSpc>
                <a:spcPct val="160000"/>
              </a:lnSpc>
              <a:buClr>
                <a:schemeClr val="tx1"/>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[2] </a:t>
            </a:r>
            <a:r>
              <a:rPr lang="en-US" sz="2200" dirty="0" err="1">
                <a:solidFill>
                  <a:schemeClr val="tx1"/>
                </a:solidFill>
                <a:latin typeface="Times New Roman" panose="02020603050405020304" pitchFamily="18" charset="0"/>
                <a:cs typeface="Times New Roman" panose="02020603050405020304" pitchFamily="18" charset="0"/>
              </a:rPr>
              <a:t>Mithali</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Borbade</a:t>
            </a:r>
            <a:r>
              <a:rPr lang="en-US" sz="2200" dirty="0">
                <a:solidFill>
                  <a:schemeClr val="tx1"/>
                </a:solidFill>
                <a:latin typeface="Times New Roman" panose="02020603050405020304" pitchFamily="18" charset="0"/>
                <a:cs typeface="Times New Roman" panose="02020603050405020304" pitchFamily="18" charset="0"/>
              </a:rPr>
              <a:t>, Shruti </a:t>
            </a:r>
            <a:r>
              <a:rPr lang="en-US" sz="2200" dirty="0" err="1">
                <a:solidFill>
                  <a:schemeClr val="tx1"/>
                </a:solidFill>
                <a:latin typeface="Times New Roman" panose="02020603050405020304" pitchFamily="18" charset="0"/>
                <a:cs typeface="Times New Roman" panose="02020603050405020304" pitchFamily="18" charset="0"/>
              </a:rPr>
              <a:t>Danve</a:t>
            </a:r>
            <a:r>
              <a:rPr lang="en-US" sz="2200" dirty="0">
                <a:solidFill>
                  <a:schemeClr val="tx1"/>
                </a:solidFill>
                <a:latin typeface="Times New Roman" panose="02020603050405020304" pitchFamily="18" charset="0"/>
                <a:cs typeface="Times New Roman" panose="02020603050405020304" pitchFamily="18" charset="0"/>
              </a:rPr>
              <a:t> “Real Time Water Quality monitoring system” IJIRCE journal, Vol 3, pp. 5046-5068, June 2015.</a:t>
            </a:r>
          </a:p>
          <a:p>
            <a:pPr>
              <a:lnSpc>
                <a:spcPct val="160000"/>
              </a:lnSpc>
              <a:buClr>
                <a:schemeClr val="tx1"/>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[3] Vaishnavi V, </a:t>
            </a:r>
            <a:r>
              <a:rPr lang="en-US" sz="2200" dirty="0" err="1">
                <a:solidFill>
                  <a:schemeClr val="tx1"/>
                </a:solidFill>
                <a:latin typeface="Times New Roman" panose="02020603050405020304" pitchFamily="18" charset="0"/>
                <a:cs typeface="Times New Roman" panose="02020603050405020304" pitchFamily="18" charset="0"/>
              </a:rPr>
              <a:t>Daigovane</a:t>
            </a:r>
            <a:r>
              <a:rPr lang="en-US" sz="2200"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Dr.M.A</a:t>
            </a:r>
            <a:r>
              <a:rPr lang="en-US" sz="2200" dirty="0">
                <a:solidFill>
                  <a:schemeClr val="tx1"/>
                </a:solidFill>
                <a:latin typeface="Times New Roman" panose="02020603050405020304" pitchFamily="18" charset="0"/>
                <a:cs typeface="Times New Roman" panose="02020603050405020304" pitchFamily="18" charset="0"/>
              </a:rPr>
              <a:t>. Gaikwad “Water quality monitoring system  based on IoT” Research India publication on Vol 10, pp. 1107 1116, 2017.</a:t>
            </a:r>
          </a:p>
          <a:p>
            <a:pPr>
              <a:lnSpc>
                <a:spcPct val="160000"/>
              </a:lnSpc>
              <a:buClr>
                <a:schemeClr val="tx1"/>
              </a:buClr>
              <a:buSzPct val="150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[4] </a:t>
            </a:r>
            <a:r>
              <a:rPr lang="en-US" sz="2200" dirty="0" err="1">
                <a:solidFill>
                  <a:schemeClr val="tx1"/>
                </a:solidFill>
                <a:latin typeface="Times New Roman" panose="02020603050405020304" pitchFamily="18" charset="0"/>
                <a:cs typeface="Times New Roman" panose="02020603050405020304" pitchFamily="18" charset="0"/>
              </a:rPr>
              <a:t>Pradeepkumar</a:t>
            </a:r>
            <a:r>
              <a:rPr lang="en-US" sz="2200" dirty="0">
                <a:solidFill>
                  <a:schemeClr val="tx1"/>
                </a:solidFill>
                <a:latin typeface="Times New Roman" panose="02020603050405020304" pitchFamily="18" charset="0"/>
                <a:cs typeface="Times New Roman" panose="02020603050405020304" pitchFamily="18" charset="0"/>
              </a:rPr>
              <a:t> M. Manisha </a:t>
            </a:r>
            <a:r>
              <a:rPr lang="en-US" sz="2200" dirty="0" err="1">
                <a:solidFill>
                  <a:schemeClr val="tx1"/>
                </a:solidFill>
                <a:latin typeface="Times New Roman" panose="02020603050405020304" pitchFamily="18" charset="0"/>
                <a:cs typeface="Times New Roman" panose="02020603050405020304" pitchFamily="18" charset="0"/>
              </a:rPr>
              <a:t>J.Praveen</a:t>
            </a:r>
            <a:r>
              <a:rPr lang="en-US" sz="2200" dirty="0">
                <a:solidFill>
                  <a:schemeClr val="tx1"/>
                </a:solidFill>
                <a:latin typeface="Times New Roman" panose="02020603050405020304" pitchFamily="18" charset="0"/>
                <a:cs typeface="Times New Roman" panose="02020603050405020304" pitchFamily="18" charset="0"/>
              </a:rPr>
              <a:t> Sha R. </a:t>
            </a:r>
            <a:r>
              <a:rPr lang="en-US" sz="2200" dirty="0" err="1">
                <a:solidFill>
                  <a:schemeClr val="tx1"/>
                </a:solidFill>
                <a:latin typeface="Times New Roman" panose="02020603050405020304" pitchFamily="18" charset="0"/>
                <a:cs typeface="Times New Roman" panose="02020603050405020304" pitchFamily="18" charset="0"/>
              </a:rPr>
              <a:t>Proiserin</a:t>
            </a:r>
            <a:r>
              <a:rPr lang="en-US" sz="2200" dirty="0">
                <a:solidFill>
                  <a:schemeClr val="tx1"/>
                </a:solidFill>
                <a:latin typeface="Times New Roman" panose="02020603050405020304" pitchFamily="18" charset="0"/>
                <a:cs typeface="Times New Roman" panose="02020603050405020304" pitchFamily="18" charset="0"/>
              </a:rPr>
              <a:t> V. </a:t>
            </a:r>
            <a:r>
              <a:rPr lang="en-US" sz="2200" dirty="0" err="1">
                <a:solidFill>
                  <a:schemeClr val="tx1"/>
                </a:solidFill>
                <a:latin typeface="Times New Roman" panose="02020603050405020304" pitchFamily="18" charset="0"/>
                <a:cs typeface="Times New Roman" panose="02020603050405020304" pitchFamily="18" charset="0"/>
              </a:rPr>
              <a:t>Suganya</a:t>
            </a:r>
            <a:r>
              <a:rPr lang="en-US" sz="2200" dirty="0">
                <a:solidFill>
                  <a:schemeClr val="tx1"/>
                </a:solidFill>
                <a:latin typeface="Times New Roman" panose="02020603050405020304" pitchFamily="18" charset="0"/>
                <a:cs typeface="Times New Roman" panose="02020603050405020304" pitchFamily="18" charset="0"/>
              </a:rPr>
              <a:t> Devi K “The real time monitoring of water quality in IoT Environment” IJIRSET, Vol 5, pp. 4419-4427, March 2016.</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D0D23-91B3-4B86-9656-8430FE7CEB30}"/>
              </a:ext>
            </a:extLst>
          </p:cNvPr>
          <p:cNvSpPr>
            <a:spLocks noGrp="1"/>
          </p:cNvSpPr>
          <p:nvPr>
            <p:ph type="title"/>
          </p:nvPr>
        </p:nvSpPr>
        <p:spPr>
          <a:xfrm>
            <a:off x="1797666" y="2768600"/>
            <a:ext cx="8596668" cy="1320800"/>
          </a:xfrm>
        </p:spPr>
        <p:txBody>
          <a:bodyPr>
            <a:normAutofit/>
          </a:bodyPr>
          <a:lstStyle/>
          <a:p>
            <a:pPr algn="ctr"/>
            <a:r>
              <a:rPr lang="en-IN" sz="6000" dirty="0">
                <a:solidFill>
                  <a:schemeClr val="tx1"/>
                </a:solidFill>
              </a:rPr>
              <a:t>Thank You…</a:t>
            </a:r>
          </a:p>
        </p:txBody>
      </p:sp>
    </p:spTree>
    <p:extLst>
      <p:ext uri="{BB962C8B-B14F-4D97-AF65-F5344CB8AC3E}">
        <p14:creationId xmlns:p14="http://schemas.microsoft.com/office/powerpoint/2010/main" val="1049666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721360"/>
          </a:xfrm>
        </p:spPr>
        <p:txBody>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Abstract</a:t>
            </a:r>
            <a:r>
              <a:rPr lang="en-US" dirty="0">
                <a:latin typeface="Calibri" panose="020F0502020204030204" charset="0"/>
                <a:cs typeface="Calibri" panose="020F0502020204030204" charset="0"/>
                <a:sym typeface="+mn-ea"/>
              </a:rPr>
              <a:t> </a:t>
            </a:r>
            <a:endParaRPr lang="en-US" dirty="0">
              <a:latin typeface="Calibri" panose="020F0502020204030204" charset="0"/>
              <a:cs typeface="Calibri" panose="020F0502020204030204" charset="0"/>
            </a:endParaRPr>
          </a:p>
        </p:txBody>
      </p:sp>
      <p:sp>
        <p:nvSpPr>
          <p:cNvPr id="3" name="Content Placeholder 2"/>
          <p:cNvSpPr>
            <a:spLocks noGrp="1"/>
          </p:cNvSpPr>
          <p:nvPr>
            <p:ph idx="1"/>
          </p:nvPr>
        </p:nvSpPr>
        <p:spPr>
          <a:xfrm>
            <a:off x="594360" y="938530"/>
            <a:ext cx="10973435" cy="5773420"/>
          </a:xfrm>
        </p:spPr>
        <p:txBody>
          <a:bodyPr>
            <a:noAutofit/>
          </a:bodyPr>
          <a:lstStyle/>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Now a day’s water pollution is one of the biggest fear. </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To prevent the water pollution, first we have to estimate the water parameter.uch as pH, turbidity, temperature as the variations in the values of these parameters point towards the presence of pollutants.</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At present, water parameters are detected by chemical test or laboratory test, where the testing equipments are stationary and samples are provided to testing equipments.</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Thus the water quality monitoring system is a manual system with tedious process and is very time consuming.</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measured values from the sensors can be processed by the core controller. The Arduino UNO model can be used as a core controller. Finally, the sensor data can be viewed on SMS using GSM Modem.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6538"/>
            <a:ext cx="10972800" cy="880110"/>
          </a:xfrm>
        </p:spPr>
        <p:txBody>
          <a:bodyPr>
            <a:normAutofit/>
          </a:bodyPr>
          <a:lstStyle/>
          <a:p>
            <a:pPr algn="ctr"/>
            <a:r>
              <a:rPr lang="en-IN" dirty="0">
                <a:solidFill>
                  <a:schemeClr val="tx1"/>
                </a:solidFill>
                <a:latin typeface="Times New Roman" panose="02020603050405020304" pitchFamily="18" charset="0"/>
                <a:cs typeface="Times New Roman" panose="02020603050405020304" pitchFamily="18" charset="0"/>
              </a:rPr>
              <a:t>Literature Survey</a:t>
            </a:r>
          </a:p>
        </p:txBody>
      </p:sp>
      <p:sp>
        <p:nvSpPr>
          <p:cNvPr id="3" name="Content Placeholder 2"/>
          <p:cNvSpPr>
            <a:spLocks noGrp="1"/>
          </p:cNvSpPr>
          <p:nvPr>
            <p:ph idx="1"/>
          </p:nvPr>
        </p:nvSpPr>
        <p:spPr>
          <a:xfrm>
            <a:off x="609600" y="1329055"/>
            <a:ext cx="10972800" cy="5389245"/>
          </a:xfrm>
        </p:spPr>
        <p:txBody>
          <a:bodyPr>
            <a:noAutofit/>
          </a:bodyPr>
          <a:lstStyle/>
          <a:p>
            <a:pPr algn="l">
              <a:buClr>
                <a:srgbClr val="000000"/>
              </a:buClr>
              <a:buSzPct val="125000"/>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Nikhil Kedia, highlights the entire water quality monitoring methods, sensors, embedded design, and information dissipation procedure, role of government, network operator and villagers in ensuring proper information dissipation. </a:t>
            </a:r>
          </a:p>
          <a:p>
            <a:pPr algn="l">
              <a:buClr>
                <a:srgbClr val="000000"/>
              </a:buClr>
              <a:buSzPct val="125000"/>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Niel Andre Cloete et.al, In this paper the development of a a low-cost, wireless, multi-sensor network for measuring the physicochemical water parameters; enabling real-time monitoring, is presented. </a:t>
            </a:r>
          </a:p>
          <a:p>
            <a:pPr algn="l">
              <a:buClr>
                <a:srgbClr val="000000"/>
              </a:buClr>
              <a:buSzPct val="125000"/>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Pradeepkumar M, system consists of Turbidity, pH &amp;Temperature sensors of water quality testing Arduino microcontroller data acquisition module, information transmitted an module, monitoring center and other accessories.</a:t>
            </a:r>
          </a:p>
          <a:p>
            <a:pPr algn="l">
              <a:buClr>
                <a:srgbClr val="000000"/>
              </a:buClr>
              <a:buSzPct val="125000"/>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Jayti Bhatt and Jignesh Patoliya , In this system we present the design of IoT Based Water Quality Monitoring System that monitor the quality of water in real time.</a:t>
            </a:r>
          </a:p>
          <a:p>
            <a:pPr algn="l">
              <a:buClr>
                <a:srgbClr val="000000"/>
              </a:buClr>
              <a:buFont typeface="Arial" panose="020B0604020202020204" pitchFamily="34" charset="0"/>
              <a:buChar char="•"/>
            </a:pPr>
            <a:endParaRPr lang="en-IN" sz="22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1732" y="220023"/>
            <a:ext cx="9868535" cy="747395"/>
          </a:xfrm>
        </p:spPr>
        <p:txBody>
          <a:bodyPr>
            <a:normAutofit/>
            <a:scene3d>
              <a:camera prst="orthographicFront"/>
              <a:lightRig rig="threePt" dir="t"/>
            </a:scene3d>
          </a:bodyPr>
          <a:lstStyle/>
          <a:p>
            <a:pPr algn="ctr"/>
            <a:r>
              <a:rPr lang="en-US" dirty="0">
                <a:solidFill>
                  <a:schemeClr val="tx1"/>
                </a:solidFill>
                <a:effectLst/>
                <a:latin typeface="Times New Roman" panose="02020603050405020304" pitchFamily="18" charset="0"/>
                <a:cs typeface="Times New Roman" panose="02020603050405020304" pitchFamily="18" charset="0"/>
              </a:rPr>
              <a:t> Existing System</a:t>
            </a:r>
          </a:p>
        </p:txBody>
      </p:sp>
      <p:sp>
        <p:nvSpPr>
          <p:cNvPr id="3" name="Content Placeholder 2"/>
          <p:cNvSpPr>
            <a:spLocks noGrp="1"/>
          </p:cNvSpPr>
          <p:nvPr>
            <p:ph idx="1"/>
          </p:nvPr>
        </p:nvSpPr>
        <p:spPr>
          <a:xfrm>
            <a:off x="677545" y="1294765"/>
            <a:ext cx="9868535" cy="4746625"/>
          </a:xfrm>
        </p:spPr>
        <p:txBody>
          <a:bodyPr>
            <a:normAutofit/>
          </a:bodyPr>
          <a:lstStyle/>
          <a:p>
            <a:pPr algn="just">
              <a:buClr>
                <a:srgbClr val="000000"/>
              </a:buClr>
              <a:buSzPct val="125000"/>
              <a:buFont typeface="Arial" panose="020B0604020202020204" pitchFamily="34" charset="0"/>
              <a:buChar char="•"/>
            </a:pPr>
            <a:r>
              <a:rPr lang="en-US" sz="2200" b="0" i="0" u="none" strike="noStrike" baseline="0" dirty="0">
                <a:solidFill>
                  <a:schemeClr val="tx1"/>
                </a:solidFill>
                <a:latin typeface="Times New Roman" panose="02020603050405020304" pitchFamily="18" charset="0"/>
              </a:rPr>
              <a:t>Traditional methods have the drawbacks such as long waiting time for results high cost, low measurement precision, and complicated methodology. </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For monitoring purpose they used  Bluetooth and zigbee technology. </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But both communication technologies have some  disadvantages like they have short distance for communication so the user should be  within the range for monitoring parameters. </a:t>
            </a:r>
          </a:p>
          <a:p>
            <a:pPr algn="just">
              <a:buClr>
                <a:srgbClr val="000000"/>
              </a:buClr>
              <a:buSzPct val="125000"/>
              <a:buFont typeface="Arial" panose="020B0604020202020204" pitchFamily="34" charset="0"/>
              <a:buChar char="•"/>
            </a:pPr>
            <a:r>
              <a:rPr lang="en-US" sz="2200" dirty="0">
                <a:solidFill>
                  <a:schemeClr val="tx1"/>
                </a:solidFill>
                <a:latin typeface="Times New Roman" panose="02020603050405020304" pitchFamily="18" charset="0"/>
                <a:cs typeface="Times New Roman" panose="02020603050405020304" pitchFamily="18" charset="0"/>
              </a:rPr>
              <a:t>The data from the sensors are transmitted  from the server, couldn’t be uploaded to the cloud server which is due to  disconnection at the node during transmitting data from sensors.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25120"/>
            <a:ext cx="10972800" cy="817880"/>
          </a:xfrm>
        </p:spPr>
        <p:txBody>
          <a:bodyPr>
            <a:normAutofit/>
          </a:bodyPr>
          <a:lstStyle/>
          <a:p>
            <a:pPr algn="ctr"/>
            <a:r>
              <a:rPr lang="en-IN" dirty="0">
                <a:solidFill>
                  <a:schemeClr val="tx1"/>
                </a:solidFill>
                <a:latin typeface="Times New Roman" panose="02020603050405020304" pitchFamily="18" charset="0"/>
                <a:cs typeface="Times New Roman" panose="02020603050405020304" pitchFamily="18" charset="0"/>
              </a:rPr>
              <a:t>Proposed Methodology</a:t>
            </a:r>
          </a:p>
        </p:txBody>
      </p:sp>
      <p:sp>
        <p:nvSpPr>
          <p:cNvPr id="3" name="Content Placeholder 2"/>
          <p:cNvSpPr>
            <a:spLocks noGrp="1"/>
          </p:cNvSpPr>
          <p:nvPr>
            <p:ph idx="1"/>
          </p:nvPr>
        </p:nvSpPr>
        <p:spPr>
          <a:xfrm>
            <a:off x="609600" y="1412240"/>
            <a:ext cx="10972800" cy="4525963"/>
          </a:xfrm>
        </p:spPr>
        <p:txBody>
          <a:bodyPr>
            <a:normAutofit/>
          </a:bodyPr>
          <a:lstStyle/>
          <a:p>
            <a:pPr>
              <a:buClr>
                <a:srgbClr val="000000"/>
              </a:buClr>
              <a:buSzPct val="125000"/>
              <a:buFont typeface="Arial" panose="020B0604020202020204" pitchFamily="34" charset="0"/>
              <a:buChar char="•"/>
            </a:pPr>
            <a:r>
              <a:rPr lang="en-IN" sz="2300" dirty="0">
                <a:solidFill>
                  <a:schemeClr val="tx1"/>
                </a:solidFill>
                <a:latin typeface="Times New Roman" panose="02020603050405020304" pitchFamily="18" charset="0"/>
                <a:cs typeface="Times New Roman" panose="02020603050405020304" pitchFamily="18" charset="0"/>
              </a:rPr>
              <a:t>The proposed method is used to overcome the drawbacks present in existing method. Here we are using Arduino UNO as core controller and various sensors to monitor the water Quality. </a:t>
            </a:r>
          </a:p>
          <a:p>
            <a:pPr>
              <a:buClr>
                <a:srgbClr val="000000"/>
              </a:buClr>
              <a:buSzPct val="125000"/>
              <a:buFont typeface="Arial" panose="020B0604020202020204" pitchFamily="34" charset="0"/>
              <a:buChar char="•"/>
            </a:pPr>
            <a:r>
              <a:rPr lang="en-IN" sz="2300" dirty="0">
                <a:solidFill>
                  <a:schemeClr val="tx1"/>
                </a:solidFill>
                <a:latin typeface="Times New Roman" panose="02020603050405020304" pitchFamily="18" charset="0"/>
                <a:cs typeface="Times New Roman" panose="02020603050405020304" pitchFamily="18" charset="0"/>
              </a:rPr>
              <a:t>The block diagram of our system is shown in Figure Arduino UNO to manage various types of equipments including sensors and so on. </a:t>
            </a:r>
          </a:p>
          <a:p>
            <a:pPr>
              <a:buClr>
                <a:srgbClr val="000000"/>
              </a:buClr>
              <a:buSzPct val="125000"/>
              <a:buFont typeface="Arial" panose="020B0604020202020204" pitchFamily="34" charset="0"/>
              <a:buChar char="•"/>
            </a:pPr>
            <a:r>
              <a:rPr lang="en-IN" sz="2300" dirty="0">
                <a:solidFill>
                  <a:schemeClr val="tx1"/>
                </a:solidFill>
                <a:latin typeface="Times New Roman" panose="02020603050405020304" pitchFamily="18" charset="0"/>
                <a:cs typeface="Times New Roman" panose="02020603050405020304" pitchFamily="18" charset="0"/>
              </a:rPr>
              <a:t>We are connecting different sensors Arduino UNO to monitor the conditions of water. Arduino UNO will access the data from different sensors and then processes the data.</a:t>
            </a:r>
          </a:p>
          <a:p>
            <a:pPr>
              <a:buClr>
                <a:srgbClr val="000000"/>
              </a:buClr>
              <a:buSzPct val="125000"/>
              <a:buFont typeface="Arial" panose="020B0604020202020204" pitchFamily="34" charset="0"/>
              <a:buChar char="•"/>
            </a:pPr>
            <a:r>
              <a:rPr lang="en-IN" sz="2300" dirty="0">
                <a:solidFill>
                  <a:schemeClr val="tx1"/>
                </a:solidFill>
                <a:latin typeface="Times New Roman" panose="02020603050405020304" pitchFamily="18" charset="0"/>
                <a:cs typeface="Times New Roman" panose="02020603050405020304" pitchFamily="18" charset="0"/>
              </a:rPr>
              <a:t> The sensor data can be viewed on SMS using GSM Modem </a:t>
            </a:r>
          </a:p>
          <a:p>
            <a:pPr>
              <a:buClr>
                <a:srgbClr val="000000"/>
              </a:buClr>
              <a:buFont typeface="Arial" panose="020B0604020202020204" pitchFamily="34" charset="0"/>
              <a:buChar char="•"/>
            </a:pPr>
            <a:endParaRPr lang="en-IN" sz="23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797666" y="126052"/>
            <a:ext cx="8596668" cy="911178"/>
          </a:xfrm>
        </p:spPr>
        <p:txBody>
          <a:bodyPr/>
          <a:lstStyle/>
          <a:p>
            <a:pPr algn="ctr"/>
            <a:r>
              <a:rPr lang="en-US" dirty="0">
                <a:solidFill>
                  <a:schemeClr val="tx1"/>
                </a:solidFill>
                <a:latin typeface="Times New Roman" panose="02020603050405020304" pitchFamily="18" charset="0"/>
                <a:cs typeface="Times New Roman" panose="02020603050405020304" pitchFamily="18" charset="0"/>
                <a:sym typeface="+mn-ea"/>
              </a:rPr>
              <a:t>Block Diagram</a:t>
            </a:r>
            <a:endParaRPr lang="en-US" dirty="0"/>
          </a:p>
        </p:txBody>
      </p:sp>
      <p:pic>
        <p:nvPicPr>
          <p:cNvPr id="6" name="Content Placeholder 5">
            <a:extLst>
              <a:ext uri="{FF2B5EF4-FFF2-40B4-BE49-F238E27FC236}">
                <a16:creationId xmlns:a16="http://schemas.microsoft.com/office/drawing/2014/main" id="{86DD3A5C-A9B1-4B22-98C8-8A0EA02B443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0" y="1037230"/>
            <a:ext cx="9292047" cy="4733271"/>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A0903-6C2A-4282-9DC1-10497AB8CD66}"/>
              </a:ext>
            </a:extLst>
          </p:cNvPr>
          <p:cNvSpPr>
            <a:spLocks noGrp="1"/>
          </p:cNvSpPr>
          <p:nvPr>
            <p:ph type="title"/>
          </p:nvPr>
        </p:nvSpPr>
        <p:spPr>
          <a:xfrm>
            <a:off x="1797666" y="0"/>
            <a:ext cx="8596668" cy="891654"/>
          </a:xfrm>
        </p:spPr>
        <p:txBody>
          <a:bodyPr>
            <a:normAutofit/>
          </a:bodyPr>
          <a:lstStyle/>
          <a:p>
            <a:pPr algn="ctr"/>
            <a:r>
              <a:rPr lang="en-IN" sz="4400" dirty="0">
                <a:solidFill>
                  <a:schemeClr val="tx1"/>
                </a:solidFill>
                <a:latin typeface="Times New Roman" panose="02020603050405020304" pitchFamily="18" charset="0"/>
                <a:cs typeface="Times New Roman" panose="02020603050405020304" pitchFamily="18" charset="0"/>
              </a:rPr>
              <a:t>Explanation</a:t>
            </a:r>
          </a:p>
        </p:txBody>
      </p:sp>
      <p:sp>
        <p:nvSpPr>
          <p:cNvPr id="3" name="Content Placeholder 2"/>
          <p:cNvSpPr>
            <a:spLocks noGrp="1"/>
          </p:cNvSpPr>
          <p:nvPr>
            <p:ph idx="1"/>
          </p:nvPr>
        </p:nvSpPr>
        <p:spPr>
          <a:xfrm>
            <a:off x="773373" y="891654"/>
            <a:ext cx="10645253" cy="5399964"/>
          </a:xfrm>
        </p:spPr>
        <p:txBody>
          <a:bodyPr>
            <a:normAutofit fontScale="25000" lnSpcReduction="20000"/>
          </a:bodyPr>
          <a:lstStyle/>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Turbidity sensors measure the amount of light that is scattered by the suspended solids in water.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As the amount of total suspended solids in water increases, the water’s turbidity level increases.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A pH sensor helps to measure the acidity or alkalinity of the water with a value between 0-14.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When the pH value dips below seven, the water starts to become more acidic. Any number above seven equates to more alkaline.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A temperature sensor is an electronic device that measures the temperature of its environment and converts the input data into electronic data to record, monitor, or signal temperature changes.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it Processes the data from sensors and sends the SMS to the Client whenever The Sensor Readings are reaches the Particular level, </a:t>
            </a:r>
          </a:p>
          <a:p>
            <a:pPr>
              <a:buClrTx/>
              <a:buSzPct val="100000"/>
              <a:buFont typeface="Arial" panose="020B0604020202020204" pitchFamily="34" charset="0"/>
              <a:buChar char="•"/>
            </a:pPr>
            <a:r>
              <a:rPr lang="en-US" sz="8800" dirty="0">
                <a:solidFill>
                  <a:schemeClr val="tx1"/>
                </a:solidFill>
                <a:latin typeface="Times New Roman" panose="02020603050405020304" pitchFamily="18" charset="0"/>
                <a:cs typeface="Times New Roman" panose="02020603050405020304" pitchFamily="18" charset="0"/>
              </a:rPr>
              <a:t>it sends SMS command to GSM Modem ,</a:t>
            </a:r>
            <a:r>
              <a:rPr lang="en-US" sz="8800" dirty="0" err="1">
                <a:solidFill>
                  <a:schemeClr val="tx1"/>
                </a:solidFill>
                <a:latin typeface="Times New Roman" panose="02020603050405020304" pitchFamily="18" charset="0"/>
                <a:cs typeface="Times New Roman" panose="02020603050405020304" pitchFamily="18" charset="0"/>
              </a:rPr>
              <a:t>Gsm</a:t>
            </a:r>
            <a:r>
              <a:rPr lang="en-US" sz="8800" dirty="0">
                <a:solidFill>
                  <a:schemeClr val="tx1"/>
                </a:solidFill>
                <a:latin typeface="Times New Roman" panose="02020603050405020304" pitchFamily="18" charset="0"/>
                <a:cs typeface="Times New Roman" panose="02020603050405020304" pitchFamily="18" charset="0"/>
              </a:rPr>
              <a:t> module Process the data and sends SMS to the particular numbers.</a:t>
            </a:r>
          </a:p>
          <a:p>
            <a:pPr marL="0" indent="0" algn="just">
              <a:buNone/>
            </a:pPr>
            <a:endParaRPr lang="en-US" sz="3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7666" y="109182"/>
            <a:ext cx="8596668" cy="859809"/>
          </a:xfrm>
        </p:spPr>
        <p:txBody>
          <a:bodyPr/>
          <a:lstStyle/>
          <a:p>
            <a:pPr algn="ctr"/>
            <a:r>
              <a:rPr lang="en-US" dirty="0">
                <a:solidFill>
                  <a:schemeClr val="tx1"/>
                </a:solidFill>
                <a:latin typeface="Times New Roman" panose="02020603050405020304" pitchFamily="18" charset="0"/>
                <a:cs typeface="Times New Roman" panose="02020603050405020304" pitchFamily="18" charset="0"/>
              </a:rPr>
              <a:t>Components used</a:t>
            </a:r>
          </a:p>
        </p:txBody>
      </p:sp>
      <p:graphicFrame>
        <p:nvGraphicFramePr>
          <p:cNvPr id="12" name="Table 12">
            <a:extLst>
              <a:ext uri="{FF2B5EF4-FFF2-40B4-BE49-F238E27FC236}">
                <a16:creationId xmlns:a16="http://schemas.microsoft.com/office/drawing/2014/main" id="{FF618E5B-D043-4773-A197-55AE89C3784D}"/>
              </a:ext>
            </a:extLst>
          </p:cNvPr>
          <p:cNvGraphicFramePr>
            <a:graphicFrameLocks noGrp="1"/>
          </p:cNvGraphicFramePr>
          <p:nvPr>
            <p:extLst>
              <p:ext uri="{D42A27DB-BD31-4B8C-83A1-F6EECF244321}">
                <p14:modId xmlns:p14="http://schemas.microsoft.com/office/powerpoint/2010/main" val="1227136886"/>
              </p:ext>
            </p:extLst>
          </p:nvPr>
        </p:nvGraphicFramePr>
        <p:xfrm>
          <a:off x="826400" y="1183689"/>
          <a:ext cx="8877160" cy="3909285"/>
        </p:xfrm>
        <a:graphic>
          <a:graphicData uri="http://schemas.openxmlformats.org/drawingml/2006/table">
            <a:tbl>
              <a:tblPr firstRow="1" bandRow="1">
                <a:tableStyleId>{5940675A-B579-460E-94D1-54222C63F5DA}</a:tableStyleId>
              </a:tblPr>
              <a:tblGrid>
                <a:gridCol w="2219290">
                  <a:extLst>
                    <a:ext uri="{9D8B030D-6E8A-4147-A177-3AD203B41FA5}">
                      <a16:colId xmlns:a16="http://schemas.microsoft.com/office/drawing/2014/main" val="761077691"/>
                    </a:ext>
                  </a:extLst>
                </a:gridCol>
                <a:gridCol w="2219290">
                  <a:extLst>
                    <a:ext uri="{9D8B030D-6E8A-4147-A177-3AD203B41FA5}">
                      <a16:colId xmlns:a16="http://schemas.microsoft.com/office/drawing/2014/main" val="2433710897"/>
                    </a:ext>
                  </a:extLst>
                </a:gridCol>
                <a:gridCol w="2219290">
                  <a:extLst>
                    <a:ext uri="{9D8B030D-6E8A-4147-A177-3AD203B41FA5}">
                      <a16:colId xmlns:a16="http://schemas.microsoft.com/office/drawing/2014/main" val="968335388"/>
                    </a:ext>
                  </a:extLst>
                </a:gridCol>
                <a:gridCol w="2219290">
                  <a:extLst>
                    <a:ext uri="{9D8B030D-6E8A-4147-A177-3AD203B41FA5}">
                      <a16:colId xmlns:a16="http://schemas.microsoft.com/office/drawing/2014/main" val="4149713192"/>
                    </a:ext>
                  </a:extLst>
                </a:gridCol>
              </a:tblGrid>
              <a:tr h="434365">
                <a:tc>
                  <a:txBody>
                    <a:bodyPr/>
                    <a:lstStyle/>
                    <a:p>
                      <a:pPr algn="ctr"/>
                      <a:r>
                        <a:rPr lang="en-IN" sz="1800" b="1" kern="1200" dirty="0">
                          <a:solidFill>
                            <a:schemeClr val="tx1"/>
                          </a:solidFill>
                          <a:effectLst/>
                          <a:latin typeface="Times New Roman" panose="02020603050405020304" pitchFamily="18" charset="0"/>
                          <a:ea typeface="+mn-ea"/>
                          <a:cs typeface="Times New Roman" panose="02020603050405020304" pitchFamily="18" charset="0"/>
                        </a:rPr>
                        <a:t>S NO.</a:t>
                      </a:r>
                      <a:endParaRPr lang="en-IN" sz="1800" dirty="0">
                        <a:latin typeface="Times New Roman" panose="02020603050405020304" pitchFamily="18" charset="0"/>
                        <a:cs typeface="Times New Roman" panose="02020603050405020304" pitchFamily="18" charset="0"/>
                      </a:endParaRPr>
                    </a:p>
                  </a:txBody>
                  <a:tcPr/>
                </a:tc>
                <a:tc>
                  <a:txBody>
                    <a:bodyPr/>
                    <a:lstStyle/>
                    <a:p>
                      <a:pPr marL="300355" algn="ctr">
                        <a:lnSpc>
                          <a:spcPts val="1380"/>
                        </a:lnSpc>
                        <a:spcBef>
                          <a:spcPts val="40"/>
                        </a:spcBef>
                        <a:spcAft>
                          <a:spcPts val="0"/>
                        </a:spcAft>
                      </a:pPr>
                      <a:r>
                        <a:rPr lang="en-IN"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APPARATUS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tc>
                  <a:txBody>
                    <a:bodyPr/>
                    <a:lstStyle/>
                    <a:p>
                      <a:pPr marL="241300" algn="ctr">
                        <a:lnSpc>
                          <a:spcPts val="1380"/>
                        </a:lnSpc>
                        <a:spcBef>
                          <a:spcPts val="40"/>
                        </a:spcBef>
                        <a:spcAft>
                          <a:spcPts val="0"/>
                        </a:spcAft>
                      </a:pPr>
                      <a:r>
                        <a:rPr lang="en-IN"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TYPE/ RANGE</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tc>
                  <a:txBody>
                    <a:bodyPr/>
                    <a:lstStyle/>
                    <a:p>
                      <a:pPr algn="ctr">
                        <a:lnSpc>
                          <a:spcPts val="1380"/>
                        </a:lnSpc>
                        <a:spcBef>
                          <a:spcPts val="40"/>
                        </a:spcBef>
                        <a:spcAft>
                          <a:spcPts val="0"/>
                        </a:spcAft>
                      </a:pPr>
                      <a:r>
                        <a:rPr lang="en-IN"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QUANTITY</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744156419"/>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Turbidity Sensor</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SEN0189</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3049548029"/>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2</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Arduino UNO</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ATMEGA320</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3324161769"/>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3</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GSM Module</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SIM800C/12V</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4091904565"/>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4</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DC Adapter</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12V/1.5A</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135669207"/>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5</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pH Sensor</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SEN0161</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995189644"/>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6</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Temperature Sensor</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DS18B20</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1</a:t>
                      </a:r>
                    </a:p>
                  </a:txBody>
                  <a:tcPr anchor="ctr"/>
                </a:tc>
                <a:extLst>
                  <a:ext uri="{0D108BD9-81ED-4DB2-BD59-A6C34878D82A}">
                    <a16:rowId xmlns:a16="http://schemas.microsoft.com/office/drawing/2014/main" val="3467351322"/>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7</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Voltage Regulator IC</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7805,7809</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Each 1</a:t>
                      </a:r>
                    </a:p>
                  </a:txBody>
                  <a:tcPr anchor="ctr"/>
                </a:tc>
                <a:extLst>
                  <a:ext uri="{0D108BD9-81ED-4DB2-BD59-A6C34878D82A}">
                    <a16:rowId xmlns:a16="http://schemas.microsoft.com/office/drawing/2014/main" val="3621249245"/>
                  </a:ext>
                </a:extLst>
              </a:tr>
              <a:tr h="434365">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8</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Connecting Wires</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a:t>
                      </a:r>
                    </a:p>
                  </a:txBody>
                  <a:tcPr anchor="ctr"/>
                </a:tc>
                <a:tc>
                  <a:txBody>
                    <a:bodyPr/>
                    <a:lstStyle/>
                    <a:p>
                      <a:pPr algn="ctr"/>
                      <a:r>
                        <a:rPr lang="en-IN" sz="1600" dirty="0">
                          <a:solidFill>
                            <a:schemeClr val="tx1"/>
                          </a:solidFill>
                          <a:latin typeface="Times New Roman" panose="02020603050405020304" pitchFamily="18" charset="0"/>
                          <a:cs typeface="Times New Roman" panose="02020603050405020304" pitchFamily="18" charset="0"/>
                        </a:rPr>
                        <a:t>-</a:t>
                      </a:r>
                    </a:p>
                  </a:txBody>
                  <a:tcPr anchor="ctr"/>
                </a:tc>
                <a:extLst>
                  <a:ext uri="{0D108BD9-81ED-4DB2-BD59-A6C34878D82A}">
                    <a16:rowId xmlns:a16="http://schemas.microsoft.com/office/drawing/2014/main" val="3726724099"/>
                  </a:ext>
                </a:extLst>
              </a:tr>
            </a:tbl>
          </a:graphicData>
        </a:graphic>
      </p:graphicFrame>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144</TotalTime>
  <Words>1908</Words>
  <Application>Microsoft Office PowerPoint</Application>
  <PresentationFormat>Widescreen</PresentationFormat>
  <Paragraphs>147</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Cambria</vt:lpstr>
      <vt:lpstr>Times New Roman</vt:lpstr>
      <vt:lpstr>Trebuchet MS</vt:lpstr>
      <vt:lpstr>Wingdings 3</vt:lpstr>
      <vt:lpstr>Facet</vt:lpstr>
      <vt:lpstr>SONA COLLEGE OF TECHNOLOGY Departmant of Electrical and Electronics Engineering U15EE801R Project Work (2020-21) </vt:lpstr>
      <vt:lpstr>PowerPoint Presentation</vt:lpstr>
      <vt:lpstr>Abstract </vt:lpstr>
      <vt:lpstr>Literature Survey</vt:lpstr>
      <vt:lpstr> Existing System</vt:lpstr>
      <vt:lpstr>Proposed Methodology</vt:lpstr>
      <vt:lpstr>Block Diagram</vt:lpstr>
      <vt:lpstr>Explanation</vt:lpstr>
      <vt:lpstr>Components used</vt:lpstr>
      <vt:lpstr>Arduino UNO</vt:lpstr>
      <vt:lpstr>Turbidity Sensor</vt:lpstr>
      <vt:lpstr>PH Sensor With TDS</vt:lpstr>
      <vt:lpstr>Temperature Sensor</vt:lpstr>
      <vt:lpstr>GSM Module</vt:lpstr>
      <vt:lpstr>PowerPoint Presentation</vt:lpstr>
      <vt:lpstr>Working </vt:lpstr>
      <vt:lpstr>Result</vt:lpstr>
      <vt:lpstr>Advantages</vt:lpstr>
      <vt:lpstr>Applications</vt:lpstr>
      <vt:lpstr>   Picture of The Project </vt:lpstr>
      <vt:lpstr>Conclusion</vt:lpstr>
      <vt:lpstr>Refrences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NOISE DETECTION WITH AN AUTOMATIC RECORDING SYSTEM</dc:title>
  <dc:creator/>
  <cp:lastModifiedBy>Gokulprasanth</cp:lastModifiedBy>
  <cp:revision>136</cp:revision>
  <dcterms:created xsi:type="dcterms:W3CDTF">2020-11-19T07:39:00Z</dcterms:created>
  <dcterms:modified xsi:type="dcterms:W3CDTF">2021-04-27T15:57:30Z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1033-11.2.0.9984</vt:lpwstr>
  </property>
</Properties>
</file>

<file path=docProps/thumbnail.jpeg>
</file>